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0" r:id="rId1"/>
  </p:sldMasterIdLst>
  <p:notesMasterIdLst>
    <p:notesMasterId r:id="rId45"/>
  </p:notesMasterIdLst>
  <p:sldIdLst>
    <p:sldId id="256" r:id="rId2"/>
    <p:sldId id="257" r:id="rId3"/>
    <p:sldId id="258" r:id="rId4"/>
    <p:sldId id="294" r:id="rId5"/>
    <p:sldId id="259" r:id="rId6"/>
    <p:sldId id="300" r:id="rId7"/>
    <p:sldId id="301" r:id="rId8"/>
    <p:sldId id="267" r:id="rId9"/>
    <p:sldId id="295" r:id="rId10"/>
    <p:sldId id="296" r:id="rId11"/>
    <p:sldId id="260" r:id="rId12"/>
    <p:sldId id="261" r:id="rId13"/>
    <p:sldId id="263" r:id="rId14"/>
    <p:sldId id="264" r:id="rId15"/>
    <p:sldId id="268" r:id="rId16"/>
    <p:sldId id="269" r:id="rId17"/>
    <p:sldId id="271" r:id="rId18"/>
    <p:sldId id="270" r:id="rId19"/>
    <p:sldId id="272" r:id="rId20"/>
    <p:sldId id="273" r:id="rId21"/>
    <p:sldId id="274" r:id="rId22"/>
    <p:sldId id="287" r:id="rId23"/>
    <p:sldId id="275" r:id="rId24"/>
    <p:sldId id="277" r:id="rId25"/>
    <p:sldId id="278" r:id="rId26"/>
    <p:sldId id="279" r:id="rId27"/>
    <p:sldId id="282" r:id="rId28"/>
    <p:sldId id="283" r:id="rId29"/>
    <p:sldId id="284" r:id="rId30"/>
    <p:sldId id="285" r:id="rId31"/>
    <p:sldId id="286" r:id="rId32"/>
    <p:sldId id="288" r:id="rId33"/>
    <p:sldId id="289" r:id="rId34"/>
    <p:sldId id="302" r:id="rId35"/>
    <p:sldId id="281" r:id="rId36"/>
    <p:sldId id="290" r:id="rId37"/>
    <p:sldId id="291" r:id="rId38"/>
    <p:sldId id="293" r:id="rId39"/>
    <p:sldId id="297" r:id="rId40"/>
    <p:sldId id="298" r:id="rId41"/>
    <p:sldId id="303" r:id="rId42"/>
    <p:sldId id="299" r:id="rId43"/>
    <p:sldId id="304"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FF11"/>
    <a:srgbClr val="81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4" autoAdjust="0"/>
    <p:restoredTop sz="93438" autoAdjust="0"/>
  </p:normalViewPr>
  <p:slideViewPr>
    <p:cSldViewPr snapToGrid="0">
      <p:cViewPr varScale="1">
        <p:scale>
          <a:sx n="59" d="100"/>
          <a:sy n="59" d="100"/>
        </p:scale>
        <p:origin x="109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2FC601-9474-4C43-961B-E59F2561781C}" type="datetimeFigureOut">
              <a:rPr lang="en-IN" smtClean="0"/>
              <a:t>26-09-2020</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760D90-2136-4FC9-823E-9FDBE00E0A97}" type="slidenum">
              <a:rPr lang="en-IN" smtClean="0"/>
              <a:t>‹#›</a:t>
            </a:fld>
            <a:endParaRPr lang="en-IN"/>
          </a:p>
        </p:txBody>
      </p:sp>
    </p:spTree>
    <p:extLst>
      <p:ext uri="{BB962C8B-B14F-4D97-AF65-F5344CB8AC3E}">
        <p14:creationId xmlns:p14="http://schemas.microsoft.com/office/powerpoint/2010/main" val="408470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F760D90-2136-4FC9-823E-9FDBE00E0A97}" type="slidenum">
              <a:rPr lang="en-IN" smtClean="0"/>
              <a:t>14</a:t>
            </a:fld>
            <a:endParaRPr lang="en-IN"/>
          </a:p>
        </p:txBody>
      </p:sp>
    </p:spTree>
    <p:extLst>
      <p:ext uri="{BB962C8B-B14F-4D97-AF65-F5344CB8AC3E}">
        <p14:creationId xmlns:p14="http://schemas.microsoft.com/office/powerpoint/2010/main" val="1501457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955BF1-B54A-47CF-AAD2-A0D6EEE82361}" type="datetimeFigureOut">
              <a:rPr lang="en-IN" smtClean="0"/>
              <a:t>26-09-2020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3659517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955BF1-B54A-47CF-AAD2-A0D6EEE82361}" type="datetimeFigureOut">
              <a:rPr lang="en-IN" smtClean="0"/>
              <a:t>26-09-2020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1026745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955BF1-B54A-47CF-AAD2-A0D6EEE82361}" type="datetimeFigureOut">
              <a:rPr lang="en-IN" smtClean="0"/>
              <a:t>26-09-2020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3193711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955BF1-B54A-47CF-AAD2-A0D6EEE82361}" type="datetimeFigureOut">
              <a:rPr lang="en-IN" smtClean="0"/>
              <a:t>26-09-2020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14BF2BA-6456-49AD-9D95-2F99969E9DF4}" type="slidenum">
              <a:rPr lang="en-IN" smtClean="0"/>
              <a:t>‹#›</a:t>
            </a:fld>
            <a:endParaRPr lang="en-IN"/>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08412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955BF1-B54A-47CF-AAD2-A0D6EEE82361}" type="datetimeFigureOut">
              <a:rPr lang="en-IN" smtClean="0"/>
              <a:t>26-09-2020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2084526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2955BF1-B54A-47CF-AAD2-A0D6EEE82361}" type="datetimeFigureOut">
              <a:rPr lang="en-IN" smtClean="0"/>
              <a:t>26-09-2020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986355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2955BF1-B54A-47CF-AAD2-A0D6EEE82361}" type="datetimeFigureOut">
              <a:rPr lang="en-IN" smtClean="0"/>
              <a:t>26-09-2020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1914580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955BF1-B54A-47CF-AAD2-A0D6EEE82361}" type="datetimeFigureOut">
              <a:rPr lang="en-IN" smtClean="0"/>
              <a:t>26-09-2020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609187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955BF1-B54A-47CF-AAD2-A0D6EEE82361}" type="datetimeFigureOut">
              <a:rPr lang="en-IN" smtClean="0"/>
              <a:t>26-09-2020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2169455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955BF1-B54A-47CF-AAD2-A0D6EEE82361}" type="datetimeFigureOut">
              <a:rPr lang="en-IN" smtClean="0"/>
              <a:t>26-09-2020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144285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955BF1-B54A-47CF-AAD2-A0D6EEE82361}" type="datetimeFigureOut">
              <a:rPr lang="en-IN" smtClean="0"/>
              <a:t>26-09-2020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1515331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955BF1-B54A-47CF-AAD2-A0D6EEE82361}" type="datetimeFigureOut">
              <a:rPr lang="en-IN" smtClean="0"/>
              <a:t>26-09-2020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1876672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955BF1-B54A-47CF-AAD2-A0D6EEE82361}" type="datetimeFigureOut">
              <a:rPr lang="en-IN" smtClean="0"/>
              <a:t>26-09-2020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4138002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955BF1-B54A-47CF-AAD2-A0D6EEE82361}" type="datetimeFigureOut">
              <a:rPr lang="en-IN" smtClean="0"/>
              <a:t>26-09-2020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348855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955BF1-B54A-47CF-AAD2-A0D6EEE82361}" type="datetimeFigureOut">
              <a:rPr lang="en-IN" smtClean="0"/>
              <a:t>26-09-2020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2937876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955BF1-B54A-47CF-AAD2-A0D6EEE82361}" type="datetimeFigureOut">
              <a:rPr lang="en-IN" smtClean="0"/>
              <a:t>26-09-2020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4121788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955BF1-B54A-47CF-AAD2-A0D6EEE82361}" type="datetimeFigureOut">
              <a:rPr lang="en-IN" smtClean="0"/>
              <a:t>26-09-2020</a:t>
            </a:fld>
            <a:endParaRPr lang="en-IN"/>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4BF2BA-6456-49AD-9D95-2F99969E9DF4}" type="slidenum">
              <a:rPr lang="en-IN" smtClean="0"/>
              <a:t>‹#›</a:t>
            </a:fld>
            <a:endParaRPr lang="en-IN"/>
          </a:p>
        </p:txBody>
      </p:sp>
    </p:spTree>
    <p:extLst>
      <p:ext uri="{BB962C8B-B14F-4D97-AF65-F5344CB8AC3E}">
        <p14:creationId xmlns:p14="http://schemas.microsoft.com/office/powerpoint/2010/main" val="3640982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2955BF1-B54A-47CF-AAD2-A0D6EEE82361}" type="datetimeFigureOut">
              <a:rPr lang="en-IN" smtClean="0"/>
              <a:t>26-09-2020</a:t>
            </a:fld>
            <a:endParaRPr lang="en-IN"/>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14BF2BA-6456-49AD-9D95-2F99969E9DF4}" type="slidenum">
              <a:rPr lang="en-IN" smtClean="0"/>
              <a:t>‹#›</a:t>
            </a:fld>
            <a:endParaRPr lang="en-IN"/>
          </a:p>
        </p:txBody>
      </p:sp>
    </p:spTree>
    <p:extLst>
      <p:ext uri="{BB962C8B-B14F-4D97-AF65-F5344CB8AC3E}">
        <p14:creationId xmlns:p14="http://schemas.microsoft.com/office/powerpoint/2010/main" val="4261822742"/>
      </p:ext>
    </p:extLst>
  </p:cSld>
  <p:clrMap bg1="dk1" tx1="lt1" bg2="dk2"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E502A-4802-4B6E-9AE9-186B2362A5C9}"/>
              </a:ext>
            </a:extLst>
          </p:cNvPr>
          <p:cNvSpPr>
            <a:spLocks noGrp="1"/>
          </p:cNvSpPr>
          <p:nvPr>
            <p:ph type="ctrTitle"/>
          </p:nvPr>
        </p:nvSpPr>
        <p:spPr>
          <a:xfrm>
            <a:off x="1257049" y="827282"/>
            <a:ext cx="9677901" cy="1418251"/>
          </a:xfrm>
          <a:solidFill>
            <a:schemeClr val="accent5">
              <a:lumMod val="50000"/>
            </a:schemeClr>
          </a:solidFill>
          <a:ln>
            <a:solidFill>
              <a:srgbClr val="FF0000"/>
            </a:solidFill>
          </a:ln>
        </p:spPr>
        <p:txBody>
          <a:bodyPr>
            <a:normAutofit fontScale="90000"/>
          </a:bodyPr>
          <a:lstStyle/>
          <a:p>
            <a:pPr>
              <a:lnSpc>
                <a:spcPct val="150000"/>
              </a:lnSpc>
            </a:pPr>
            <a:r>
              <a:rPr lang="en-IN" sz="3600" dirty="0">
                <a:solidFill>
                  <a:srgbClr val="FFFF00"/>
                </a:solidFill>
              </a:rPr>
              <a:t>ECHOCARDIOGRAPHIC ASSESSMENT OF PAH</a:t>
            </a:r>
          </a:p>
        </p:txBody>
      </p:sp>
      <p:sp>
        <p:nvSpPr>
          <p:cNvPr id="3" name="Subtitle 2">
            <a:extLst>
              <a:ext uri="{FF2B5EF4-FFF2-40B4-BE49-F238E27FC236}">
                <a16:creationId xmlns:a16="http://schemas.microsoft.com/office/drawing/2014/main" id="{EC09FD5F-F0D3-4E1D-ADAD-7EF6CACCA35F}"/>
              </a:ext>
            </a:extLst>
          </p:cNvPr>
          <p:cNvSpPr>
            <a:spLocks noGrp="1"/>
          </p:cNvSpPr>
          <p:nvPr>
            <p:ph type="subTitle" idx="1"/>
          </p:nvPr>
        </p:nvSpPr>
        <p:spPr>
          <a:xfrm>
            <a:off x="4255957" y="3544926"/>
            <a:ext cx="6831673" cy="1086237"/>
          </a:xfrm>
        </p:spPr>
        <p:txBody>
          <a:bodyPr>
            <a:normAutofit fontScale="62500" lnSpcReduction="20000"/>
          </a:bodyPr>
          <a:lstStyle/>
          <a:p>
            <a:pPr algn="r"/>
            <a:r>
              <a:rPr lang="en-IN" b="1" dirty="0">
                <a:solidFill>
                  <a:srgbClr val="00B0F0"/>
                </a:solidFill>
              </a:rPr>
              <a:t>DR ABHISHEK KUMAR</a:t>
            </a:r>
          </a:p>
          <a:p>
            <a:pPr algn="r"/>
            <a:r>
              <a:rPr lang="en-IN" b="1" dirty="0">
                <a:solidFill>
                  <a:srgbClr val="00B0F0"/>
                </a:solidFill>
              </a:rPr>
              <a:t>SR, CARDIOLOGY</a:t>
            </a:r>
          </a:p>
          <a:p>
            <a:pPr algn="r"/>
            <a:r>
              <a:rPr lang="en-IN" b="1" dirty="0">
                <a:solidFill>
                  <a:srgbClr val="00B0F0"/>
                </a:solidFill>
              </a:rPr>
              <a:t>MCH KOZHIKODE</a:t>
            </a:r>
          </a:p>
        </p:txBody>
      </p:sp>
      <p:pic>
        <p:nvPicPr>
          <p:cNvPr id="5" name="Picture 4">
            <a:extLst>
              <a:ext uri="{FF2B5EF4-FFF2-40B4-BE49-F238E27FC236}">
                <a16:creationId xmlns:a16="http://schemas.microsoft.com/office/drawing/2014/main" id="{9D21F80C-62EE-40D2-897A-F6AA1B41648C}"/>
              </a:ext>
            </a:extLst>
          </p:cNvPr>
          <p:cNvPicPr>
            <a:picLocks noChangeAspect="1"/>
          </p:cNvPicPr>
          <p:nvPr/>
        </p:nvPicPr>
        <p:blipFill rotWithShape="1">
          <a:blip r:embed="rId2">
            <a:extLst>
              <a:ext uri="{28A0092B-C50C-407E-A947-70E740481C1C}">
                <a14:useLocalDpi xmlns:a14="http://schemas.microsoft.com/office/drawing/2010/main" val="0"/>
              </a:ext>
            </a:extLst>
          </a:blip>
          <a:srcRect l="16238" t="8736" r="16894"/>
          <a:stretch/>
        </p:blipFill>
        <p:spPr>
          <a:xfrm>
            <a:off x="1257049" y="2884714"/>
            <a:ext cx="5176408" cy="3973286"/>
          </a:xfrm>
          <a:prstGeom prst="rect">
            <a:avLst/>
          </a:prstGeom>
        </p:spPr>
      </p:pic>
    </p:spTree>
    <p:extLst>
      <p:ext uri="{BB962C8B-B14F-4D97-AF65-F5344CB8AC3E}">
        <p14:creationId xmlns:p14="http://schemas.microsoft.com/office/powerpoint/2010/main" val="4172013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AB7BD96-DA1F-4F31-BB2B-1AE866D41A5B}"/>
              </a:ext>
            </a:extLst>
          </p:cNvPr>
          <p:cNvPicPr>
            <a:picLocks noGrp="1" noChangeAspect="1"/>
          </p:cNvPicPr>
          <p:nvPr>
            <p:ph idx="1"/>
          </p:nvPr>
        </p:nvPicPr>
        <p:blipFill>
          <a:blip r:embed="rId2">
            <a:lum bright="-20000" contrast="40000"/>
          </a:blip>
          <a:stretch>
            <a:fillRect/>
          </a:stretch>
        </p:blipFill>
        <p:spPr>
          <a:xfrm>
            <a:off x="1790700" y="1234347"/>
            <a:ext cx="8610600" cy="43893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a:extLst>
              <a:ext uri="{FF2B5EF4-FFF2-40B4-BE49-F238E27FC236}">
                <a16:creationId xmlns:a16="http://schemas.microsoft.com/office/drawing/2014/main" id="{9DC6D6ED-8DAA-40F6-96E8-72072ADC6F92}"/>
              </a:ext>
            </a:extLst>
          </p:cNvPr>
          <p:cNvSpPr>
            <a:spLocks noGrp="1"/>
          </p:cNvSpPr>
          <p:nvPr>
            <p:ph type="title"/>
          </p:nvPr>
        </p:nvSpPr>
        <p:spPr>
          <a:xfrm>
            <a:off x="445709" y="272144"/>
            <a:ext cx="3396947" cy="555171"/>
          </a:xfrm>
        </p:spPr>
        <p:txBody>
          <a:bodyPr>
            <a:normAutofit/>
          </a:bodyPr>
          <a:lstStyle/>
          <a:p>
            <a:pPr algn="l"/>
            <a:r>
              <a:rPr lang="en-IN" sz="2000" dirty="0">
                <a:solidFill>
                  <a:srgbClr val="71FF11"/>
                </a:solidFill>
              </a:rPr>
              <a:t>diagnosis</a:t>
            </a:r>
          </a:p>
        </p:txBody>
      </p:sp>
      <p:sp>
        <p:nvSpPr>
          <p:cNvPr id="3" name="Circle: Hollow 2">
            <a:extLst>
              <a:ext uri="{FF2B5EF4-FFF2-40B4-BE49-F238E27FC236}">
                <a16:creationId xmlns:a16="http://schemas.microsoft.com/office/drawing/2014/main" id="{656A5EF5-57C1-426D-91B5-DB0FB8DFE214}"/>
              </a:ext>
            </a:extLst>
          </p:cNvPr>
          <p:cNvSpPr/>
          <p:nvPr/>
        </p:nvSpPr>
        <p:spPr>
          <a:xfrm>
            <a:off x="1513113" y="2764972"/>
            <a:ext cx="2329543" cy="555171"/>
          </a:xfrm>
          <a:prstGeom prst="donut">
            <a:avLst>
              <a:gd name="adj" fmla="val 333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rgbClr val="FFC000"/>
              </a:solidFill>
            </a:endParaRPr>
          </a:p>
        </p:txBody>
      </p:sp>
    </p:spTree>
    <p:extLst>
      <p:ext uri="{BB962C8B-B14F-4D97-AF65-F5344CB8AC3E}">
        <p14:creationId xmlns:p14="http://schemas.microsoft.com/office/powerpoint/2010/main" val="1904165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480A6-9F23-4389-87E8-7486795D935D}"/>
              </a:ext>
            </a:extLst>
          </p:cNvPr>
          <p:cNvSpPr>
            <a:spLocks noGrp="1"/>
          </p:cNvSpPr>
          <p:nvPr>
            <p:ph type="title"/>
          </p:nvPr>
        </p:nvSpPr>
        <p:spPr>
          <a:xfrm>
            <a:off x="380396" y="348343"/>
            <a:ext cx="6216348" cy="522514"/>
          </a:xfrm>
        </p:spPr>
        <p:txBody>
          <a:bodyPr>
            <a:normAutofit/>
          </a:bodyPr>
          <a:lstStyle/>
          <a:p>
            <a:pPr algn="l"/>
            <a:r>
              <a:rPr lang="en-IN" sz="2000" dirty="0">
                <a:solidFill>
                  <a:srgbClr val="71FF11"/>
                </a:solidFill>
              </a:rPr>
              <a:t>When to suspect and screen for </a:t>
            </a:r>
            <a:r>
              <a:rPr lang="en-IN" sz="2000" dirty="0" err="1">
                <a:solidFill>
                  <a:srgbClr val="71FF11"/>
                </a:solidFill>
              </a:rPr>
              <a:t>pah</a:t>
            </a:r>
            <a:r>
              <a:rPr lang="en-IN" sz="2000" dirty="0">
                <a:solidFill>
                  <a:srgbClr val="71FF11"/>
                </a:solidFill>
              </a:rPr>
              <a:t>?</a:t>
            </a:r>
          </a:p>
        </p:txBody>
      </p:sp>
      <p:sp>
        <p:nvSpPr>
          <p:cNvPr id="3" name="Content Placeholder 2">
            <a:extLst>
              <a:ext uri="{FF2B5EF4-FFF2-40B4-BE49-F238E27FC236}">
                <a16:creationId xmlns:a16="http://schemas.microsoft.com/office/drawing/2014/main" id="{9143C41F-D08C-47EC-A052-E220724A50F4}"/>
              </a:ext>
            </a:extLst>
          </p:cNvPr>
          <p:cNvSpPr>
            <a:spLocks noGrp="1"/>
          </p:cNvSpPr>
          <p:nvPr>
            <p:ph idx="1"/>
          </p:nvPr>
        </p:nvSpPr>
        <p:spPr>
          <a:xfrm>
            <a:off x="380396" y="870857"/>
            <a:ext cx="10353762" cy="5661495"/>
          </a:xfrm>
        </p:spPr>
        <p:txBody>
          <a:bodyPr>
            <a:noAutofit/>
          </a:bodyPr>
          <a:lstStyle/>
          <a:p>
            <a:pPr algn="just">
              <a:lnSpc>
                <a:spcPct val="150000"/>
              </a:lnSpc>
              <a:spcBef>
                <a:spcPts val="0"/>
              </a:spcBef>
              <a:buFont typeface="Wingdings" panose="05000000000000000000" pitchFamily="2" charset="2"/>
              <a:buChar char="Ø"/>
            </a:pPr>
            <a:r>
              <a:rPr lang="en-IN" sz="1600" b="0" i="0" dirty="0">
                <a:effectLst/>
                <a:latin typeface="Bahnschrift" panose="020B0502040204020203" pitchFamily="34" charset="0"/>
              </a:rPr>
              <a:t>Family history</a:t>
            </a:r>
          </a:p>
          <a:p>
            <a:pPr lvl="1" algn="just">
              <a:lnSpc>
                <a:spcPct val="150000"/>
              </a:lnSpc>
              <a:spcBef>
                <a:spcPts val="0"/>
              </a:spcBef>
              <a:buFont typeface="Wingdings" panose="05000000000000000000" pitchFamily="2" charset="2"/>
              <a:buChar char="§"/>
            </a:pPr>
            <a:r>
              <a:rPr lang="en-IN" sz="1600" b="0" i="0" dirty="0">
                <a:effectLst/>
                <a:latin typeface="Bahnschrift" panose="020B0502040204020203" pitchFamily="34" charset="0"/>
              </a:rPr>
              <a:t>12% prevalence Of positive family history.</a:t>
            </a:r>
          </a:p>
          <a:p>
            <a:pPr lvl="1" algn="just">
              <a:lnSpc>
                <a:spcPct val="150000"/>
              </a:lnSpc>
              <a:spcBef>
                <a:spcPts val="0"/>
              </a:spcBef>
              <a:buFont typeface="Wingdings" panose="05000000000000000000" pitchFamily="2" charset="2"/>
              <a:buChar char="§"/>
            </a:pPr>
            <a:r>
              <a:rPr lang="en-IN" sz="1600" dirty="0">
                <a:effectLst/>
                <a:latin typeface="Bahnschrift" panose="020B0502040204020203" pitchFamily="34" charset="0"/>
              </a:rPr>
              <a:t>Related genes -</a:t>
            </a:r>
            <a:r>
              <a:rPr lang="en-IN" sz="1600" b="0" i="0" dirty="0">
                <a:effectLst/>
                <a:latin typeface="Bahnschrift" panose="020B0502040204020203" pitchFamily="34" charset="0"/>
              </a:rPr>
              <a:t> BMPR2, ALI, flagellin, MMP9 etc.</a:t>
            </a:r>
          </a:p>
          <a:p>
            <a:pPr lvl="1" algn="just">
              <a:lnSpc>
                <a:spcPct val="150000"/>
              </a:lnSpc>
              <a:spcBef>
                <a:spcPts val="0"/>
              </a:spcBef>
              <a:spcAft>
                <a:spcPts val="1200"/>
              </a:spcAft>
              <a:buFont typeface="Wingdings" panose="05000000000000000000" pitchFamily="2" charset="2"/>
              <a:buChar char="§"/>
            </a:pPr>
            <a:r>
              <a:rPr lang="en-IN" sz="1600" b="0" i="0" dirty="0">
                <a:effectLst/>
                <a:latin typeface="Bahnschrift" panose="020B0502040204020203" pitchFamily="34" charset="0"/>
              </a:rPr>
              <a:t>Autosomal dominant, incomplete penetrance, genetic anticipation</a:t>
            </a:r>
          </a:p>
          <a:p>
            <a:pPr algn="just">
              <a:lnSpc>
                <a:spcPct val="150000"/>
              </a:lnSpc>
              <a:spcBef>
                <a:spcPts val="0"/>
              </a:spcBef>
              <a:buFont typeface="Wingdings" panose="05000000000000000000" pitchFamily="2" charset="2"/>
              <a:buChar char="Ø"/>
            </a:pPr>
            <a:r>
              <a:rPr lang="en-IN" sz="1600" b="0" i="0" dirty="0">
                <a:effectLst/>
                <a:latin typeface="Bahnschrift" panose="020B0502040204020203" pitchFamily="34" charset="0"/>
              </a:rPr>
              <a:t>Connective tissue disease</a:t>
            </a:r>
          </a:p>
          <a:p>
            <a:pPr lvl="1" algn="just">
              <a:lnSpc>
                <a:spcPct val="150000"/>
              </a:lnSpc>
              <a:spcBef>
                <a:spcPts val="0"/>
              </a:spcBef>
              <a:buFont typeface="Wingdings" panose="05000000000000000000" pitchFamily="2" charset="2"/>
              <a:buChar char="§"/>
            </a:pPr>
            <a:r>
              <a:rPr lang="en-IN" sz="1600" b="0" i="0" dirty="0">
                <a:effectLst/>
                <a:latin typeface="Bahnschrift" panose="020B0502040204020203" pitchFamily="34" charset="0"/>
              </a:rPr>
              <a:t>Limited and diffuse scleroderma: 8%-30%</a:t>
            </a:r>
          </a:p>
          <a:p>
            <a:pPr lvl="1" algn="just">
              <a:lnSpc>
                <a:spcPct val="150000"/>
              </a:lnSpc>
              <a:spcBef>
                <a:spcPts val="0"/>
              </a:spcBef>
              <a:buFont typeface="Wingdings" panose="05000000000000000000" pitchFamily="2" charset="2"/>
              <a:buChar char="§"/>
            </a:pPr>
            <a:r>
              <a:rPr lang="en-IN" sz="1600" b="0" i="0" dirty="0">
                <a:effectLst/>
                <a:latin typeface="Bahnschrift" panose="020B0502040204020203" pitchFamily="34" charset="0"/>
              </a:rPr>
              <a:t>CREST: up to - 25%</a:t>
            </a:r>
          </a:p>
          <a:p>
            <a:pPr lvl="1" algn="just">
              <a:lnSpc>
                <a:spcPct val="150000"/>
              </a:lnSpc>
              <a:spcBef>
                <a:spcPts val="0"/>
              </a:spcBef>
              <a:buFont typeface="Wingdings" panose="05000000000000000000" pitchFamily="2" charset="2"/>
              <a:buChar char="§"/>
            </a:pPr>
            <a:r>
              <a:rPr lang="en-IN" sz="1600" b="0" i="0" dirty="0">
                <a:effectLst/>
                <a:latin typeface="Bahnschrift" panose="020B0502040204020203" pitchFamily="34" charset="0"/>
              </a:rPr>
              <a:t>Systemic lupus erythematosus: 4% - 14%</a:t>
            </a:r>
          </a:p>
          <a:p>
            <a:pPr lvl="1" algn="just">
              <a:lnSpc>
                <a:spcPct val="150000"/>
              </a:lnSpc>
              <a:spcBef>
                <a:spcPts val="0"/>
              </a:spcBef>
              <a:spcAft>
                <a:spcPts val="1200"/>
              </a:spcAft>
              <a:buFont typeface="Wingdings" panose="05000000000000000000" pitchFamily="2" charset="2"/>
              <a:buChar char="§"/>
            </a:pPr>
            <a:r>
              <a:rPr lang="en-IN" sz="1600" b="0" i="0" dirty="0">
                <a:effectLst/>
                <a:latin typeface="Bahnschrift" panose="020B0502040204020203" pitchFamily="34" charset="0"/>
              </a:rPr>
              <a:t>Rheumatoid arthritis up to 21%</a:t>
            </a:r>
          </a:p>
          <a:p>
            <a:pPr algn="just">
              <a:lnSpc>
                <a:spcPct val="150000"/>
              </a:lnSpc>
              <a:spcBef>
                <a:spcPts val="0"/>
              </a:spcBef>
              <a:buFont typeface="Wingdings" panose="05000000000000000000" pitchFamily="2" charset="2"/>
              <a:buChar char="Ø"/>
            </a:pPr>
            <a:r>
              <a:rPr lang="en-IN" sz="1600" b="0" i="0" dirty="0">
                <a:effectLst/>
                <a:latin typeface="Bahnschrift" panose="020B0502040204020203" pitchFamily="34" charset="0"/>
              </a:rPr>
              <a:t>Congenital Heart Disease</a:t>
            </a:r>
          </a:p>
          <a:p>
            <a:pPr lvl="1" algn="just">
              <a:lnSpc>
                <a:spcPct val="150000"/>
              </a:lnSpc>
              <a:spcBef>
                <a:spcPts val="0"/>
              </a:spcBef>
              <a:buFont typeface="Wingdings" panose="05000000000000000000" pitchFamily="2" charset="2"/>
              <a:buChar char="§"/>
            </a:pPr>
            <a:r>
              <a:rPr lang="en-IN" sz="1600" b="0" i="0" dirty="0">
                <a:effectLst/>
                <a:latin typeface="Bahnschrift" panose="020B0502040204020203" pitchFamily="34" charset="0"/>
              </a:rPr>
              <a:t>Reversal of left-to-right shunt</a:t>
            </a:r>
          </a:p>
          <a:p>
            <a:pPr lvl="1" algn="just">
              <a:lnSpc>
                <a:spcPct val="150000"/>
              </a:lnSpc>
              <a:spcBef>
                <a:spcPts val="0"/>
              </a:spcBef>
              <a:spcAft>
                <a:spcPts val="1200"/>
              </a:spcAft>
              <a:buFont typeface="Wingdings" panose="05000000000000000000" pitchFamily="2" charset="2"/>
              <a:buChar char="§"/>
            </a:pPr>
            <a:r>
              <a:rPr lang="en-IN" sz="1600" b="0" i="0" dirty="0">
                <a:effectLst/>
                <a:latin typeface="Bahnschrift" panose="020B0502040204020203" pitchFamily="34" charset="0"/>
              </a:rPr>
              <a:t>Ventricular septal defect, patent ductus arteriosus, atrial septal defect, portal hypertension</a:t>
            </a:r>
          </a:p>
          <a:p>
            <a:pPr algn="just">
              <a:lnSpc>
                <a:spcPct val="150000"/>
              </a:lnSpc>
              <a:spcBef>
                <a:spcPts val="0"/>
              </a:spcBef>
              <a:buFont typeface="Wingdings" panose="05000000000000000000" pitchFamily="2" charset="2"/>
              <a:buChar char="Ø"/>
            </a:pPr>
            <a:r>
              <a:rPr lang="en-IN" sz="1600" b="0" i="0" dirty="0">
                <a:effectLst/>
                <a:latin typeface="Bahnschrift" panose="020B0502040204020203" pitchFamily="34" charset="0"/>
              </a:rPr>
              <a:t>Deep venous thrombosis/history of pulmonary embolism</a:t>
            </a:r>
          </a:p>
          <a:p>
            <a:pPr lvl="1" algn="just">
              <a:lnSpc>
                <a:spcPct val="150000"/>
              </a:lnSpc>
              <a:spcBef>
                <a:spcPts val="0"/>
              </a:spcBef>
              <a:buFont typeface="Wingdings" panose="05000000000000000000" pitchFamily="2" charset="2"/>
              <a:buChar char="§"/>
            </a:pPr>
            <a:r>
              <a:rPr lang="en-IN" sz="1600" b="0" i="0" dirty="0">
                <a:effectLst/>
                <a:latin typeface="Bahnschrift" panose="020B0502040204020203" pitchFamily="34" charset="0"/>
              </a:rPr>
              <a:t>Up to 3-4% of survivors</a:t>
            </a:r>
          </a:p>
        </p:txBody>
      </p:sp>
    </p:spTree>
    <p:extLst>
      <p:ext uri="{BB962C8B-B14F-4D97-AF65-F5344CB8AC3E}">
        <p14:creationId xmlns:p14="http://schemas.microsoft.com/office/powerpoint/2010/main" val="4034828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54BFD8-8BA4-4EEB-AD32-C7F67AFE1077}"/>
              </a:ext>
            </a:extLst>
          </p:cNvPr>
          <p:cNvSpPr>
            <a:spLocks noGrp="1"/>
          </p:cNvSpPr>
          <p:nvPr>
            <p:ph idx="1"/>
          </p:nvPr>
        </p:nvSpPr>
        <p:spPr>
          <a:xfrm>
            <a:off x="521909" y="1012371"/>
            <a:ext cx="10353762" cy="5323115"/>
          </a:xfrm>
        </p:spPr>
        <p:txBody>
          <a:bodyPr>
            <a:noAutofit/>
          </a:bodyPr>
          <a:lstStyle/>
          <a:p>
            <a:pPr algn="just">
              <a:lnSpc>
                <a:spcPct val="100000"/>
              </a:lnSpc>
              <a:buFont typeface="Wingdings" panose="05000000000000000000" pitchFamily="2" charset="2"/>
              <a:buChar char="Ø"/>
            </a:pPr>
            <a:r>
              <a:rPr lang="en-IN" sz="1600" dirty="0">
                <a:effectLst/>
                <a:latin typeface="Bahnschrift" panose="020B0502040204020203" pitchFamily="34" charset="0"/>
              </a:rPr>
              <a:t>HIV</a:t>
            </a:r>
          </a:p>
          <a:p>
            <a:pPr lvl="1" algn="just">
              <a:lnSpc>
                <a:spcPct val="100000"/>
              </a:lnSpc>
              <a:spcBef>
                <a:spcPts val="600"/>
              </a:spcBef>
              <a:spcAft>
                <a:spcPts val="1200"/>
              </a:spcAft>
              <a:buFont typeface="Wingdings" panose="05000000000000000000" pitchFamily="2" charset="2"/>
              <a:buChar char="§"/>
            </a:pPr>
            <a:r>
              <a:rPr lang="en-IN" sz="1600" b="0" i="0" dirty="0">
                <a:effectLst/>
                <a:latin typeface="Bahnschrift" panose="020B0502040204020203" pitchFamily="34" charset="0"/>
              </a:rPr>
              <a:t>0.5% (1/200) patients</a:t>
            </a:r>
          </a:p>
          <a:p>
            <a:pPr algn="just">
              <a:lnSpc>
                <a:spcPct val="100000"/>
              </a:lnSpc>
              <a:spcBef>
                <a:spcPts val="600"/>
              </a:spcBef>
              <a:spcAft>
                <a:spcPts val="1200"/>
              </a:spcAft>
              <a:buFont typeface="Wingdings" panose="05000000000000000000" pitchFamily="2" charset="2"/>
              <a:buChar char="Ø"/>
            </a:pPr>
            <a:r>
              <a:rPr lang="en-IN" sz="1600" b="0" i="0" dirty="0">
                <a:effectLst/>
                <a:latin typeface="Bahnschrift" panose="020B0502040204020203" pitchFamily="34" charset="0"/>
              </a:rPr>
              <a:t>Sickle cell disease</a:t>
            </a:r>
          </a:p>
          <a:p>
            <a:pPr algn="just">
              <a:lnSpc>
                <a:spcPct val="100000"/>
              </a:lnSpc>
              <a:spcBef>
                <a:spcPts val="600"/>
              </a:spcBef>
              <a:spcAft>
                <a:spcPts val="1200"/>
              </a:spcAft>
              <a:buFont typeface="Wingdings" panose="05000000000000000000" pitchFamily="2" charset="2"/>
              <a:buChar char="Ø"/>
            </a:pPr>
            <a:r>
              <a:rPr lang="en-IN" sz="1600" dirty="0">
                <a:effectLst/>
                <a:latin typeface="Bahnschrift" panose="020B0502040204020203" pitchFamily="34" charset="0"/>
              </a:rPr>
              <a:t>Haemodialysis</a:t>
            </a:r>
            <a:r>
              <a:rPr lang="en-IN" sz="1600" b="0" i="0" dirty="0">
                <a:effectLst/>
                <a:latin typeface="Bahnschrift" panose="020B0502040204020203" pitchFamily="34" charset="0"/>
              </a:rPr>
              <a:t> patients</a:t>
            </a:r>
            <a:endParaRPr lang="en-IN" sz="1600" dirty="0">
              <a:latin typeface="Bahnschrift" panose="020B0502040204020203" pitchFamily="34" charset="0"/>
            </a:endParaRPr>
          </a:p>
          <a:p>
            <a:pPr algn="just">
              <a:lnSpc>
                <a:spcPct val="100000"/>
              </a:lnSpc>
              <a:spcBef>
                <a:spcPts val="600"/>
              </a:spcBef>
              <a:spcAft>
                <a:spcPts val="1200"/>
              </a:spcAft>
              <a:buFont typeface="Wingdings" panose="05000000000000000000" pitchFamily="2" charset="2"/>
              <a:buChar char="Ø"/>
            </a:pPr>
            <a:r>
              <a:rPr lang="en-IN" sz="1600" b="0" i="0" dirty="0">
                <a:effectLst/>
                <a:latin typeface="Bahnschrift" panose="020B0502040204020203" pitchFamily="34" charset="0"/>
              </a:rPr>
              <a:t>Yearly echocardiography is recommended in patients at risk for heritable PAH With CTD, especially patients with scleroderma and SLE</a:t>
            </a:r>
          </a:p>
          <a:p>
            <a:pPr algn="just">
              <a:lnSpc>
                <a:spcPct val="100000"/>
              </a:lnSpc>
              <a:buFont typeface="Wingdings" panose="05000000000000000000" pitchFamily="2" charset="2"/>
              <a:buChar char="Ø"/>
            </a:pPr>
            <a:r>
              <a:rPr lang="en-IN" sz="1800" b="0" i="0" dirty="0">
                <a:solidFill>
                  <a:srgbClr val="FFC000"/>
                </a:solidFill>
                <a:effectLst/>
                <a:latin typeface="Bahnschrift" panose="020B0502040204020203" pitchFamily="34" charset="0"/>
              </a:rPr>
              <a:t>Hence echocardiography should be considered, in patients with PH suggestive symptoms –</a:t>
            </a:r>
            <a:endParaRPr lang="en-IN" sz="1600" b="0" i="0" dirty="0">
              <a:solidFill>
                <a:srgbClr val="FFC000"/>
              </a:solidFill>
              <a:effectLst/>
              <a:latin typeface="Bahnschrift" panose="020B0502040204020203" pitchFamily="34" charset="0"/>
            </a:endParaRPr>
          </a:p>
          <a:p>
            <a:pPr lvl="1" algn="just">
              <a:lnSpc>
                <a:spcPct val="100000"/>
              </a:lnSpc>
              <a:buFont typeface="Wingdings" panose="05000000000000000000" pitchFamily="2" charset="2"/>
              <a:buChar char="§"/>
            </a:pPr>
            <a:r>
              <a:rPr lang="en-IN" sz="1600" b="0" i="0" dirty="0">
                <a:effectLst/>
                <a:latin typeface="Bahnschrift" panose="020B0502040204020203" pitchFamily="34" charset="0"/>
              </a:rPr>
              <a:t>After pulmonary embolism</a:t>
            </a:r>
          </a:p>
          <a:p>
            <a:pPr lvl="1" algn="just">
              <a:lnSpc>
                <a:spcPct val="100000"/>
              </a:lnSpc>
              <a:buFont typeface="Wingdings" panose="05000000000000000000" pitchFamily="2" charset="2"/>
              <a:buChar char="§"/>
            </a:pPr>
            <a:r>
              <a:rPr lang="en-IN" sz="1600" b="0" i="0" dirty="0">
                <a:effectLst/>
                <a:latin typeface="Bahnschrift" panose="020B0502040204020203" pitchFamily="34" charset="0"/>
              </a:rPr>
              <a:t>With HIV infection</a:t>
            </a:r>
          </a:p>
          <a:p>
            <a:pPr lvl="1" algn="just">
              <a:lnSpc>
                <a:spcPct val="100000"/>
              </a:lnSpc>
              <a:buFont typeface="Wingdings" panose="05000000000000000000" pitchFamily="2" charset="2"/>
              <a:buChar char="§"/>
            </a:pPr>
            <a:r>
              <a:rPr lang="en-IN" sz="1600" b="0" i="0" dirty="0">
                <a:effectLst/>
                <a:latin typeface="Bahnschrift" panose="020B0502040204020203" pitchFamily="34" charset="0"/>
              </a:rPr>
              <a:t>With portal hypertension</a:t>
            </a:r>
          </a:p>
          <a:p>
            <a:pPr lvl="1" algn="just">
              <a:lnSpc>
                <a:spcPct val="100000"/>
              </a:lnSpc>
              <a:buFont typeface="Wingdings" panose="05000000000000000000" pitchFamily="2" charset="2"/>
              <a:buChar char="§"/>
            </a:pPr>
            <a:r>
              <a:rPr lang="en-IN" sz="1600" b="0" i="0" dirty="0">
                <a:effectLst/>
                <a:latin typeface="Bahnschrift" panose="020B0502040204020203" pitchFamily="34" charset="0"/>
              </a:rPr>
              <a:t>With prior appetite suppressant use</a:t>
            </a:r>
          </a:p>
          <a:p>
            <a:pPr lvl="1" algn="just">
              <a:lnSpc>
                <a:spcPct val="100000"/>
              </a:lnSpc>
              <a:buFont typeface="Wingdings" panose="05000000000000000000" pitchFamily="2" charset="2"/>
              <a:buChar char="§"/>
            </a:pPr>
            <a:r>
              <a:rPr lang="en-IN" sz="1600" b="0" i="0" dirty="0">
                <a:effectLst/>
                <a:latin typeface="Bahnschrift" panose="020B0502040204020203" pitchFamily="34" charset="0"/>
              </a:rPr>
              <a:t>With sarcoidosis</a:t>
            </a:r>
          </a:p>
          <a:p>
            <a:pPr lvl="1" algn="just">
              <a:lnSpc>
                <a:spcPct val="100000"/>
              </a:lnSpc>
              <a:buFont typeface="Wingdings" panose="05000000000000000000" pitchFamily="2" charset="2"/>
              <a:buChar char="§"/>
            </a:pPr>
            <a:r>
              <a:rPr lang="en-IN" sz="1600" b="0" i="0" dirty="0">
                <a:effectLst/>
                <a:latin typeface="Bahnschrift" panose="020B0502040204020203" pitchFamily="34" charset="0"/>
              </a:rPr>
              <a:t>After splenectomy</a:t>
            </a:r>
            <a:endParaRPr lang="en-IN" sz="1600" dirty="0">
              <a:latin typeface="Bahnschrift" panose="020B0502040204020203" pitchFamily="34" charset="0"/>
            </a:endParaRPr>
          </a:p>
        </p:txBody>
      </p:sp>
      <p:sp>
        <p:nvSpPr>
          <p:cNvPr id="4" name="Title 1">
            <a:extLst>
              <a:ext uri="{FF2B5EF4-FFF2-40B4-BE49-F238E27FC236}">
                <a16:creationId xmlns:a16="http://schemas.microsoft.com/office/drawing/2014/main" id="{56CC2FB0-0DEB-4B11-A438-FD4AE87883EF}"/>
              </a:ext>
            </a:extLst>
          </p:cNvPr>
          <p:cNvSpPr>
            <a:spLocks noGrp="1"/>
          </p:cNvSpPr>
          <p:nvPr>
            <p:ph type="title"/>
          </p:nvPr>
        </p:nvSpPr>
        <p:spPr>
          <a:xfrm>
            <a:off x="380396" y="348343"/>
            <a:ext cx="6216348" cy="522514"/>
          </a:xfrm>
        </p:spPr>
        <p:txBody>
          <a:bodyPr>
            <a:normAutofit/>
          </a:bodyPr>
          <a:lstStyle/>
          <a:p>
            <a:pPr algn="l"/>
            <a:r>
              <a:rPr lang="en-IN" sz="2000" dirty="0">
                <a:solidFill>
                  <a:srgbClr val="71FF11"/>
                </a:solidFill>
              </a:rPr>
              <a:t>When to suspect and screen for </a:t>
            </a:r>
            <a:r>
              <a:rPr lang="en-IN" sz="2000" dirty="0" err="1">
                <a:solidFill>
                  <a:srgbClr val="71FF11"/>
                </a:solidFill>
              </a:rPr>
              <a:t>pah</a:t>
            </a:r>
            <a:r>
              <a:rPr lang="en-IN" sz="2000" dirty="0">
                <a:solidFill>
                  <a:srgbClr val="71FF11"/>
                </a:solidFill>
              </a:rPr>
              <a:t>?</a:t>
            </a:r>
          </a:p>
        </p:txBody>
      </p:sp>
    </p:spTree>
    <p:extLst>
      <p:ext uri="{BB962C8B-B14F-4D97-AF65-F5344CB8AC3E}">
        <p14:creationId xmlns:p14="http://schemas.microsoft.com/office/powerpoint/2010/main" val="3321349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2FD47B-005D-4FF3-899F-05F51523B646}"/>
              </a:ext>
            </a:extLst>
          </p:cNvPr>
          <p:cNvSpPr>
            <a:spLocks noGrp="1"/>
          </p:cNvSpPr>
          <p:nvPr>
            <p:ph idx="1"/>
          </p:nvPr>
        </p:nvSpPr>
        <p:spPr>
          <a:xfrm>
            <a:off x="380396" y="870857"/>
            <a:ext cx="11256433" cy="5186478"/>
          </a:xfrm>
        </p:spPr>
        <p:txBody>
          <a:bodyPr>
            <a:normAutofit/>
          </a:bodyPr>
          <a:lstStyle/>
          <a:p>
            <a:pPr>
              <a:lnSpc>
                <a:spcPct val="200000"/>
              </a:lnSpc>
              <a:buFont typeface="Wingdings" panose="05000000000000000000" pitchFamily="2" charset="2"/>
              <a:buChar char="Ø"/>
            </a:pPr>
            <a:r>
              <a:rPr lang="en-IN" sz="1800" b="1" i="0" dirty="0">
                <a:solidFill>
                  <a:srgbClr val="FFC000"/>
                </a:solidFill>
                <a:effectLst/>
                <a:latin typeface="Bahnschrift" panose="020B0502040204020203" pitchFamily="34" charset="0"/>
              </a:rPr>
              <a:t>Limitations of Echocardiography in PAH</a:t>
            </a:r>
          </a:p>
          <a:p>
            <a:pPr lvl="1">
              <a:lnSpc>
                <a:spcPct val="200000"/>
              </a:lnSpc>
            </a:pPr>
            <a:r>
              <a:rPr lang="en-IN" sz="1600" b="0" i="0" dirty="0">
                <a:effectLst/>
                <a:latin typeface="Bahnschrift" panose="020B0502040204020203" pitchFamily="34" charset="0"/>
              </a:rPr>
              <a:t>Experienced technicians and interpreting physicians are essential</a:t>
            </a:r>
          </a:p>
          <a:p>
            <a:pPr lvl="1">
              <a:lnSpc>
                <a:spcPct val="200000"/>
              </a:lnSpc>
            </a:pPr>
            <a:r>
              <a:rPr lang="en-IN" sz="1600" b="0" i="0" dirty="0">
                <a:effectLst/>
                <a:latin typeface="Bahnschrift" panose="020B0502040204020203" pitchFamily="34" charset="0"/>
              </a:rPr>
              <a:t>Consistency of skilled technicians/readers</a:t>
            </a:r>
          </a:p>
          <a:p>
            <a:pPr lvl="1">
              <a:lnSpc>
                <a:spcPct val="200000"/>
              </a:lnSpc>
            </a:pPr>
            <a:r>
              <a:rPr lang="en-IN" sz="1600" b="0" i="0" dirty="0">
                <a:effectLst/>
                <a:latin typeface="Bahnschrift" panose="020B0502040204020203" pitchFamily="34" charset="0"/>
              </a:rPr>
              <a:t>Images can be limited in some patient populations</a:t>
            </a:r>
          </a:p>
          <a:p>
            <a:pPr lvl="1">
              <a:lnSpc>
                <a:spcPct val="200000"/>
              </a:lnSpc>
            </a:pPr>
            <a:r>
              <a:rPr lang="en-IN" sz="1600" b="0" i="0" dirty="0">
                <a:effectLst/>
                <a:latin typeface="Bahnschrift" panose="020B0502040204020203" pitchFamily="34" charset="0"/>
              </a:rPr>
              <a:t>RV, the chamber of highest concern in PAH, is the least emphasized on the "standard“ echocardiography exam</a:t>
            </a:r>
          </a:p>
          <a:p>
            <a:pPr lvl="1">
              <a:lnSpc>
                <a:spcPct val="200000"/>
              </a:lnSpc>
            </a:pPr>
            <a:r>
              <a:rPr lang="en-IN" sz="1600" b="0" i="0" dirty="0">
                <a:effectLst/>
                <a:latin typeface="Bahnschrift" panose="020B0502040204020203" pitchFamily="34" charset="0"/>
              </a:rPr>
              <a:t>TR jet may be absent in some patients, thus precluding PASP assessment</a:t>
            </a:r>
          </a:p>
          <a:p>
            <a:pPr lvl="1">
              <a:lnSpc>
                <a:spcPct val="200000"/>
              </a:lnSpc>
            </a:pPr>
            <a:r>
              <a:rPr lang="en-IN" sz="1600" b="0" i="0" dirty="0">
                <a:effectLst/>
                <a:latin typeface="Bahnschrift" panose="020B0502040204020203" pitchFamily="34" charset="0"/>
              </a:rPr>
              <a:t>May overestimate or underestimate actual pulmonary arterial pressure</a:t>
            </a:r>
            <a:endParaRPr lang="en-IN" dirty="0">
              <a:latin typeface="Bahnschrift" panose="020B0502040204020203" pitchFamily="34" charset="0"/>
            </a:endParaRPr>
          </a:p>
        </p:txBody>
      </p:sp>
      <p:sp>
        <p:nvSpPr>
          <p:cNvPr id="4" name="Title 1">
            <a:extLst>
              <a:ext uri="{FF2B5EF4-FFF2-40B4-BE49-F238E27FC236}">
                <a16:creationId xmlns:a16="http://schemas.microsoft.com/office/drawing/2014/main" id="{3727D671-8373-46EB-B409-A66C81EF9D97}"/>
              </a:ext>
            </a:extLst>
          </p:cNvPr>
          <p:cNvSpPr>
            <a:spLocks noGrp="1"/>
          </p:cNvSpPr>
          <p:nvPr>
            <p:ph type="title"/>
          </p:nvPr>
        </p:nvSpPr>
        <p:spPr>
          <a:xfrm>
            <a:off x="380396" y="348343"/>
            <a:ext cx="6216348" cy="522514"/>
          </a:xfrm>
        </p:spPr>
        <p:txBody>
          <a:bodyPr>
            <a:normAutofit/>
          </a:bodyPr>
          <a:lstStyle/>
          <a:p>
            <a:pPr algn="l"/>
            <a:r>
              <a:rPr lang="en-IN" sz="2000" dirty="0">
                <a:solidFill>
                  <a:srgbClr val="71FF11"/>
                </a:solidFill>
              </a:rPr>
              <a:t>When to suspect and screen for </a:t>
            </a:r>
            <a:r>
              <a:rPr lang="en-IN" sz="2000" dirty="0" err="1">
                <a:solidFill>
                  <a:srgbClr val="71FF11"/>
                </a:solidFill>
              </a:rPr>
              <a:t>pah</a:t>
            </a:r>
            <a:r>
              <a:rPr lang="en-IN" sz="2000" dirty="0">
                <a:solidFill>
                  <a:srgbClr val="71FF11"/>
                </a:solidFill>
              </a:rPr>
              <a:t>?</a:t>
            </a:r>
          </a:p>
        </p:txBody>
      </p:sp>
    </p:spTree>
    <p:extLst>
      <p:ext uri="{BB962C8B-B14F-4D97-AF65-F5344CB8AC3E}">
        <p14:creationId xmlns:p14="http://schemas.microsoft.com/office/powerpoint/2010/main" val="1894315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0CAEE6B-6D94-4FDA-A500-DAB6B806876C}"/>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7240" t="24006" r="6383" b="2945"/>
          <a:stretch/>
        </p:blipFill>
        <p:spPr>
          <a:xfrm>
            <a:off x="1664093" y="452169"/>
            <a:ext cx="8863814" cy="56220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2477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F52495-229B-4F3C-8331-B814279F2E84}"/>
              </a:ext>
            </a:extLst>
          </p:cNvPr>
          <p:cNvSpPr>
            <a:spLocks noGrp="1"/>
          </p:cNvSpPr>
          <p:nvPr>
            <p:ph idx="1"/>
          </p:nvPr>
        </p:nvSpPr>
        <p:spPr>
          <a:xfrm>
            <a:off x="516166" y="1066800"/>
            <a:ext cx="3195864" cy="5170713"/>
          </a:xfrm>
        </p:spPr>
        <p:txBody>
          <a:bodyPr>
            <a:normAutofit/>
          </a:bodyPr>
          <a:lstStyle/>
          <a:p>
            <a:pPr algn="just">
              <a:lnSpc>
                <a:spcPct val="200000"/>
              </a:lnSpc>
            </a:pPr>
            <a:r>
              <a:rPr lang="en-IN" sz="1600" dirty="0">
                <a:latin typeface="Bahnschrift" panose="020B0502040204020203" pitchFamily="34" charset="0"/>
              </a:rPr>
              <a:t>4 chamber view</a:t>
            </a:r>
          </a:p>
          <a:p>
            <a:pPr algn="just">
              <a:lnSpc>
                <a:spcPct val="200000"/>
              </a:lnSpc>
            </a:pPr>
            <a:r>
              <a:rPr lang="en-IN" sz="1600" b="0" i="0" u="none" strike="noStrike" baseline="0" dirty="0">
                <a:latin typeface="Bahnschrift" panose="020B0502040204020203" pitchFamily="34" charset="0"/>
              </a:rPr>
              <a:t>Area trace</a:t>
            </a:r>
          </a:p>
          <a:p>
            <a:pPr algn="just">
              <a:lnSpc>
                <a:spcPct val="200000"/>
              </a:lnSpc>
            </a:pPr>
            <a:r>
              <a:rPr lang="en-IN" sz="1600" b="0" i="0" u="none" strike="noStrike" baseline="0" dirty="0">
                <a:latin typeface="Bahnschrift" panose="020B0502040204020203" pitchFamily="34" charset="0"/>
              </a:rPr>
              <a:t>DILATED RA = WHEN RA AREA &gt; 18 cm</a:t>
            </a:r>
            <a:r>
              <a:rPr lang="en-IN" sz="1600" b="1" i="0" u="none" strike="noStrike" baseline="30000" dirty="0">
                <a:latin typeface="Bahnschrift" panose="020B0502040204020203" pitchFamily="34" charset="0"/>
              </a:rPr>
              <a:t>2</a:t>
            </a:r>
            <a:r>
              <a:rPr lang="en-IN" sz="1600" b="0" i="0" u="none" strike="noStrike" baseline="0" dirty="0">
                <a:latin typeface="Bahnschrift" panose="020B0502040204020203" pitchFamily="34" charset="0"/>
              </a:rPr>
              <a:t> at end systole</a:t>
            </a:r>
          </a:p>
          <a:p>
            <a:pPr algn="just">
              <a:lnSpc>
                <a:spcPct val="200000"/>
              </a:lnSpc>
            </a:pPr>
            <a:r>
              <a:rPr lang="en-IN" sz="1600" b="0" i="0" u="none" strike="noStrike" baseline="0" dirty="0">
                <a:latin typeface="Bahnschrift" panose="020B0502040204020203" pitchFamily="34" charset="0"/>
              </a:rPr>
              <a:t>POOR PROGNOSTIC SIGNS IN PHT : RA AREA &gt; 26 cm</a:t>
            </a:r>
            <a:r>
              <a:rPr lang="en-IN" sz="1600" b="0" i="0" u="none" strike="noStrike" baseline="30000" dirty="0">
                <a:latin typeface="Bahnschrift" panose="020B0502040204020203" pitchFamily="34" charset="0"/>
              </a:rPr>
              <a:t>2</a:t>
            </a:r>
            <a:endParaRPr lang="en-IN" sz="1800" dirty="0">
              <a:latin typeface="Bahnschrift" panose="020B0502040204020203" pitchFamily="34" charset="0"/>
            </a:endParaRPr>
          </a:p>
        </p:txBody>
      </p:sp>
      <p:pic>
        <p:nvPicPr>
          <p:cNvPr id="5" name="Picture 4">
            <a:extLst>
              <a:ext uri="{FF2B5EF4-FFF2-40B4-BE49-F238E27FC236}">
                <a16:creationId xmlns:a16="http://schemas.microsoft.com/office/drawing/2014/main" id="{FE28A264-0AA7-4CFB-9ED6-402AC79FBF12}"/>
              </a:ext>
            </a:extLst>
          </p:cNvPr>
          <p:cNvPicPr>
            <a:picLocks noChangeAspect="1"/>
          </p:cNvPicPr>
          <p:nvPr/>
        </p:nvPicPr>
        <p:blipFill rotWithShape="1">
          <a:blip r:embed="rId2"/>
          <a:srcRect t="6491"/>
          <a:stretch/>
        </p:blipFill>
        <p:spPr>
          <a:xfrm>
            <a:off x="4205560" y="394450"/>
            <a:ext cx="7917456" cy="6115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a:extLst>
              <a:ext uri="{FF2B5EF4-FFF2-40B4-BE49-F238E27FC236}">
                <a16:creationId xmlns:a16="http://schemas.microsoft.com/office/drawing/2014/main" id="{787A4884-8E0D-4AAF-BF54-FCDFCB3B1BF7}"/>
              </a:ext>
            </a:extLst>
          </p:cNvPr>
          <p:cNvSpPr>
            <a:spLocks noGrp="1"/>
          </p:cNvSpPr>
          <p:nvPr>
            <p:ph type="title"/>
          </p:nvPr>
        </p:nvSpPr>
        <p:spPr>
          <a:xfrm>
            <a:off x="380396" y="348343"/>
            <a:ext cx="6216348" cy="522514"/>
          </a:xfrm>
        </p:spPr>
        <p:txBody>
          <a:bodyPr>
            <a:normAutofit/>
          </a:bodyPr>
          <a:lstStyle/>
          <a:p>
            <a:pPr algn="l"/>
            <a:r>
              <a:rPr lang="en-IN" sz="2000" dirty="0">
                <a:solidFill>
                  <a:srgbClr val="71FF11"/>
                </a:solidFill>
              </a:rPr>
              <a:t>Ra enlargement</a:t>
            </a:r>
          </a:p>
        </p:txBody>
      </p:sp>
    </p:spTree>
    <p:extLst>
      <p:ext uri="{BB962C8B-B14F-4D97-AF65-F5344CB8AC3E}">
        <p14:creationId xmlns:p14="http://schemas.microsoft.com/office/powerpoint/2010/main" val="464654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42F83E-D0FB-4BD4-93FD-6D2B7C62C3EF}"/>
              </a:ext>
            </a:extLst>
          </p:cNvPr>
          <p:cNvSpPr>
            <a:spLocks noGrp="1"/>
          </p:cNvSpPr>
          <p:nvPr>
            <p:ph idx="1"/>
          </p:nvPr>
        </p:nvSpPr>
        <p:spPr>
          <a:xfrm>
            <a:off x="293310" y="859972"/>
            <a:ext cx="4942719" cy="5273565"/>
          </a:xfrm>
        </p:spPr>
        <p:txBody>
          <a:bodyPr>
            <a:noAutofit/>
          </a:bodyPr>
          <a:lstStyle/>
          <a:p>
            <a:pPr marL="0" indent="0" algn="just">
              <a:lnSpc>
                <a:spcPct val="150000"/>
              </a:lnSpc>
              <a:buNone/>
            </a:pPr>
            <a:r>
              <a:rPr lang="en-IN" sz="1800" b="1" i="0" u="none" strike="noStrike" baseline="0" dirty="0">
                <a:solidFill>
                  <a:srgbClr val="FFC000"/>
                </a:solidFill>
                <a:effectLst/>
                <a:latin typeface="Bahnschrift" panose="020B0502040204020203" pitchFamily="34" charset="0"/>
              </a:rPr>
              <a:t>PA SYSTOLIC PRESSURE</a:t>
            </a:r>
          </a:p>
          <a:p>
            <a:pPr algn="just">
              <a:lnSpc>
                <a:spcPct val="150000"/>
              </a:lnSpc>
            </a:pPr>
            <a:r>
              <a:rPr lang="en-IN" sz="1600" b="0" i="0" u="none" strike="noStrike" baseline="0" dirty="0">
                <a:effectLst/>
                <a:latin typeface="Bahnschrift" panose="020B0502040204020203" pitchFamily="34" charset="0"/>
              </a:rPr>
              <a:t>In the absence of RVOT obstruction RVSP = SYSTOLIC PAP.</a:t>
            </a:r>
          </a:p>
          <a:p>
            <a:pPr algn="just">
              <a:lnSpc>
                <a:spcPct val="150000"/>
              </a:lnSpc>
            </a:pPr>
            <a:r>
              <a:rPr lang="en-IN" sz="1600" b="0" i="0" u="none" strike="noStrike" baseline="0" dirty="0">
                <a:effectLst/>
                <a:latin typeface="Bahnschrift" panose="020B0502040204020203" pitchFamily="34" charset="0"/>
              </a:rPr>
              <a:t>RVSP Calculated using the formula (4 x TRV</a:t>
            </a:r>
            <a:r>
              <a:rPr lang="en-IN" sz="1600" b="1" i="0" u="none" strike="noStrike" baseline="30000" dirty="0">
                <a:effectLst/>
                <a:latin typeface="Bahnschrift" panose="020B0502040204020203" pitchFamily="34" charset="0"/>
              </a:rPr>
              <a:t>2</a:t>
            </a:r>
            <a:r>
              <a:rPr lang="en-IN" sz="1600" b="0" i="0" u="none" strike="noStrike" baseline="0" dirty="0">
                <a:effectLst/>
                <a:latin typeface="Bahnschrift" panose="020B0502040204020203" pitchFamily="34" charset="0"/>
              </a:rPr>
              <a:t>) + RAP.</a:t>
            </a:r>
          </a:p>
          <a:p>
            <a:pPr algn="just">
              <a:lnSpc>
                <a:spcPct val="150000"/>
              </a:lnSpc>
            </a:pPr>
            <a:r>
              <a:rPr lang="en-IN" sz="1600" b="0" i="0" u="none" strike="noStrike" baseline="0" dirty="0">
                <a:effectLst/>
                <a:latin typeface="Bahnschrift" panose="020B0502040204020203" pitchFamily="34" charset="0"/>
              </a:rPr>
              <a:t>Central jet - A4C view /  RV focused view.</a:t>
            </a:r>
          </a:p>
          <a:p>
            <a:pPr algn="just">
              <a:lnSpc>
                <a:spcPct val="150000"/>
              </a:lnSpc>
            </a:pPr>
            <a:r>
              <a:rPr lang="en-IN" sz="1600" b="0" i="0" u="none" strike="noStrike" baseline="0" dirty="0">
                <a:effectLst/>
                <a:latin typeface="Bahnschrift" panose="020B0502040204020203" pitchFamily="34" charset="0"/>
              </a:rPr>
              <a:t>Eccentric jet - RV inflow view.</a:t>
            </a:r>
          </a:p>
          <a:p>
            <a:pPr algn="just">
              <a:lnSpc>
                <a:spcPct val="150000"/>
              </a:lnSpc>
            </a:pPr>
            <a:r>
              <a:rPr lang="en-IN" sz="1600" b="0" i="0" u="none" strike="noStrike" baseline="0" dirty="0">
                <a:effectLst/>
                <a:latin typeface="Bahnschrift" panose="020B0502040204020203" pitchFamily="34" charset="0"/>
              </a:rPr>
              <a:t>Under estimated in RV failure , poor alignment of jet  and mild TR.</a:t>
            </a:r>
          </a:p>
          <a:p>
            <a:pPr algn="just">
              <a:lnSpc>
                <a:spcPct val="150000"/>
              </a:lnSpc>
            </a:pPr>
            <a:r>
              <a:rPr lang="en-IN" sz="1600" b="0" i="0" u="none" strike="noStrike" baseline="0" dirty="0">
                <a:effectLst/>
                <a:latin typeface="Bahnschrift" panose="020B0502040204020203" pitchFamily="34" charset="0"/>
              </a:rPr>
              <a:t>Over estimated in anaemia and with use of agitated saline contrast</a:t>
            </a:r>
            <a:endParaRPr lang="en-IN" sz="1600" dirty="0">
              <a:effectLst/>
              <a:latin typeface="Bahnschrift" panose="020B0502040204020203" pitchFamily="34" charset="0"/>
            </a:endParaRPr>
          </a:p>
        </p:txBody>
      </p:sp>
      <p:pic>
        <p:nvPicPr>
          <p:cNvPr id="7" name="Picture 6">
            <a:extLst>
              <a:ext uri="{FF2B5EF4-FFF2-40B4-BE49-F238E27FC236}">
                <a16:creationId xmlns:a16="http://schemas.microsoft.com/office/drawing/2014/main" id="{4DF5AA9B-85AF-4152-AB61-FA2EBA0492F9}"/>
              </a:ext>
            </a:extLst>
          </p:cNvPr>
          <p:cNvPicPr>
            <a:picLocks noChangeAspect="1"/>
          </p:cNvPicPr>
          <p:nvPr/>
        </p:nvPicPr>
        <p:blipFill rotWithShape="1">
          <a:blip r:embed="rId2">
            <a:lum bright="20000" contrast="20000"/>
          </a:blip>
          <a:srcRect t="6647"/>
          <a:stretch/>
        </p:blipFill>
        <p:spPr>
          <a:xfrm>
            <a:off x="5508171" y="859972"/>
            <a:ext cx="6683829" cy="5998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1">
            <a:extLst>
              <a:ext uri="{FF2B5EF4-FFF2-40B4-BE49-F238E27FC236}">
                <a16:creationId xmlns:a16="http://schemas.microsoft.com/office/drawing/2014/main" id="{6020E573-8B1E-4429-8765-48D847579B16}"/>
              </a:ext>
            </a:extLst>
          </p:cNvPr>
          <p:cNvSpPr txBox="1">
            <a:spLocks/>
          </p:cNvSpPr>
          <p:nvPr/>
        </p:nvSpPr>
        <p:spPr>
          <a:xfrm>
            <a:off x="293310" y="130629"/>
            <a:ext cx="6292548" cy="72934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gn="l"/>
            <a:r>
              <a:rPr lang="en-IN" sz="2000" dirty="0">
                <a:solidFill>
                  <a:srgbClr val="71FF11"/>
                </a:solidFill>
              </a:rPr>
              <a:t>Estimation of pa pressure using echo</a:t>
            </a:r>
          </a:p>
        </p:txBody>
      </p:sp>
    </p:spTree>
    <p:extLst>
      <p:ext uri="{BB962C8B-B14F-4D97-AF65-F5344CB8AC3E}">
        <p14:creationId xmlns:p14="http://schemas.microsoft.com/office/powerpoint/2010/main" val="3541264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0049A-F1EE-4A22-9401-DF6BC7D7E3A8}"/>
              </a:ext>
            </a:extLst>
          </p:cNvPr>
          <p:cNvSpPr>
            <a:spLocks noGrp="1"/>
          </p:cNvSpPr>
          <p:nvPr>
            <p:ph idx="1"/>
          </p:nvPr>
        </p:nvSpPr>
        <p:spPr>
          <a:xfrm>
            <a:off x="293311" y="947057"/>
            <a:ext cx="5051576" cy="5366657"/>
          </a:xfrm>
        </p:spPr>
        <p:txBody>
          <a:bodyPr>
            <a:normAutofit/>
          </a:bodyPr>
          <a:lstStyle/>
          <a:p>
            <a:pPr marL="0" indent="0" algn="just">
              <a:buNone/>
            </a:pPr>
            <a:r>
              <a:rPr lang="en-IN" sz="1800" b="1" dirty="0">
                <a:solidFill>
                  <a:srgbClr val="FFC000"/>
                </a:solidFill>
                <a:effectLst/>
                <a:latin typeface="Bahnschrift" panose="020B0502040204020203" pitchFamily="34" charset="0"/>
              </a:rPr>
              <a:t>PA DIASTOLIC PRESSURE :</a:t>
            </a:r>
          </a:p>
          <a:p>
            <a:pPr algn="just"/>
            <a:r>
              <a:rPr lang="it-IT" sz="1600" dirty="0">
                <a:effectLst/>
                <a:latin typeface="Bahnschrift" panose="020B0502040204020203" pitchFamily="34" charset="0"/>
              </a:rPr>
              <a:t>4 x PR Ved</a:t>
            </a:r>
            <a:r>
              <a:rPr lang="it-IT" sz="1600" baseline="30000" dirty="0">
                <a:effectLst/>
                <a:latin typeface="Bahnschrift" panose="020B0502040204020203" pitchFamily="34" charset="0"/>
              </a:rPr>
              <a:t>2</a:t>
            </a:r>
            <a:r>
              <a:rPr lang="it-IT" sz="1600" dirty="0">
                <a:effectLst/>
                <a:latin typeface="Bahnschrift" panose="020B0502040204020203" pitchFamily="34" charset="0"/>
              </a:rPr>
              <a:t> + RAP</a:t>
            </a:r>
          </a:p>
          <a:p>
            <a:pPr algn="just"/>
            <a:endParaRPr lang="en-IN" sz="1600" dirty="0">
              <a:effectLst/>
              <a:latin typeface="Bahnschrift" panose="020B0502040204020203" pitchFamily="34" charset="0"/>
            </a:endParaRPr>
          </a:p>
          <a:p>
            <a:pPr marL="0" indent="0" algn="just">
              <a:buNone/>
            </a:pPr>
            <a:r>
              <a:rPr lang="en-IN" sz="1800" b="1" i="0" u="none" strike="noStrike" baseline="0" dirty="0">
                <a:solidFill>
                  <a:srgbClr val="FFC000"/>
                </a:solidFill>
                <a:effectLst/>
                <a:latin typeface="Bahnschrift" panose="020B0502040204020203" pitchFamily="34" charset="0"/>
              </a:rPr>
              <a:t>MEAN PAP :</a:t>
            </a:r>
          </a:p>
          <a:p>
            <a:pPr algn="just"/>
            <a:r>
              <a:rPr lang="en-IN" sz="1600" i="0" u="none" strike="noStrike" baseline="0" dirty="0">
                <a:effectLst/>
                <a:latin typeface="Bahnschrift" panose="020B0502040204020203" pitchFamily="34" charset="0"/>
              </a:rPr>
              <a:t>4 x PR Vmax</a:t>
            </a:r>
            <a:r>
              <a:rPr lang="en-IN" sz="1600" i="0" u="none" strike="noStrike" baseline="30000" dirty="0">
                <a:effectLst/>
                <a:latin typeface="Bahnschrift" panose="020B0502040204020203" pitchFamily="34" charset="0"/>
              </a:rPr>
              <a:t>2</a:t>
            </a:r>
            <a:r>
              <a:rPr lang="en-IN" sz="1600" i="0" u="none" strike="noStrike" baseline="0" dirty="0">
                <a:effectLst/>
                <a:latin typeface="Bahnschrift" panose="020B0502040204020203" pitchFamily="34" charset="0"/>
              </a:rPr>
              <a:t> + RAP</a:t>
            </a:r>
          </a:p>
          <a:p>
            <a:pPr algn="just"/>
            <a:r>
              <a:rPr lang="en-IN" sz="1600" i="0" u="none" strike="noStrike" baseline="0" dirty="0">
                <a:effectLst/>
                <a:latin typeface="Bahnschrift" panose="020B0502040204020203" pitchFamily="34" charset="0"/>
              </a:rPr>
              <a:t>0.61 </a:t>
            </a:r>
            <a:r>
              <a:rPr lang="en-IN" sz="1600" dirty="0">
                <a:effectLst/>
                <a:latin typeface="Bahnschrift" panose="020B0502040204020203" pitchFamily="34" charset="0"/>
              </a:rPr>
              <a:t>x</a:t>
            </a:r>
            <a:r>
              <a:rPr lang="en-IN" sz="1600" i="0" u="none" strike="noStrike" baseline="0" dirty="0">
                <a:effectLst/>
                <a:latin typeface="Bahnschrift" panose="020B0502040204020203" pitchFamily="34" charset="0"/>
              </a:rPr>
              <a:t> SPAP + 2 mm Hg</a:t>
            </a:r>
          </a:p>
          <a:p>
            <a:pPr algn="just"/>
            <a:r>
              <a:rPr lang="en-IN" sz="1600" i="0" u="none" strike="noStrike" baseline="0" dirty="0">
                <a:effectLst/>
                <a:latin typeface="Bahnschrift" panose="020B0502040204020203" pitchFamily="34" charset="0"/>
              </a:rPr>
              <a:t>TR VTI + RAP</a:t>
            </a:r>
          </a:p>
          <a:p>
            <a:pPr algn="just"/>
            <a:r>
              <a:rPr lang="en-IN" sz="1600" i="0" u="none" strike="noStrike" baseline="0" dirty="0">
                <a:effectLst/>
                <a:latin typeface="Bahnschrift" panose="020B0502040204020203" pitchFamily="34" charset="0"/>
              </a:rPr>
              <a:t>DEBASTANI MAHAN’S equation :</a:t>
            </a:r>
          </a:p>
          <a:p>
            <a:pPr lvl="1" algn="just">
              <a:buFont typeface="Wingdings" panose="05000000000000000000" pitchFamily="2" charset="2"/>
              <a:buChar char="Ø"/>
            </a:pPr>
            <a:r>
              <a:rPr lang="en-IN" sz="1400" i="0" u="none" strike="noStrike" baseline="0" dirty="0">
                <a:effectLst/>
                <a:latin typeface="Bahnschrift" panose="020B0502040204020203" pitchFamily="34" charset="0"/>
              </a:rPr>
              <a:t>90 – 0.62 </a:t>
            </a:r>
            <a:r>
              <a:rPr lang="en-IN" sz="1400" dirty="0">
                <a:effectLst/>
                <a:latin typeface="Bahnschrift" panose="020B0502040204020203" pitchFamily="34" charset="0"/>
              </a:rPr>
              <a:t>x</a:t>
            </a:r>
            <a:r>
              <a:rPr lang="en-IN" sz="1400" i="0" u="none" strike="noStrike" baseline="0" dirty="0">
                <a:effectLst/>
                <a:latin typeface="Bahnschrift" panose="020B0502040204020203" pitchFamily="34" charset="0"/>
              </a:rPr>
              <a:t> </a:t>
            </a:r>
            <a:r>
              <a:rPr lang="en-IN" sz="1400" i="0" u="none" strike="noStrike" baseline="0" dirty="0" err="1">
                <a:effectLst/>
                <a:latin typeface="Bahnschrift" panose="020B0502040204020203" pitchFamily="34" charset="0"/>
              </a:rPr>
              <a:t>rvot</a:t>
            </a:r>
            <a:r>
              <a:rPr lang="en-IN" sz="1400" i="0" u="none" strike="noStrike" baseline="0" dirty="0">
                <a:effectLst/>
                <a:latin typeface="Bahnschrift" panose="020B0502040204020203" pitchFamily="34" charset="0"/>
              </a:rPr>
              <a:t> </a:t>
            </a:r>
            <a:r>
              <a:rPr lang="en-IN" sz="1400" i="0" u="none" strike="noStrike" baseline="0" dirty="0" err="1">
                <a:effectLst/>
                <a:latin typeface="Bahnschrift" panose="020B0502040204020203" pitchFamily="34" charset="0"/>
              </a:rPr>
              <a:t>acc</a:t>
            </a:r>
            <a:r>
              <a:rPr lang="en-IN" sz="1400" i="0" u="none" strike="noStrike" baseline="0" dirty="0">
                <a:effectLst/>
                <a:latin typeface="Bahnschrift" panose="020B0502040204020203" pitchFamily="34" charset="0"/>
              </a:rPr>
              <a:t> time ( heart rate &lt; 120 </a:t>
            </a:r>
            <a:r>
              <a:rPr lang="en-IN" sz="1400" i="0" u="none" strike="noStrike" baseline="0" dirty="0" err="1">
                <a:effectLst/>
                <a:latin typeface="Bahnschrift" panose="020B0502040204020203" pitchFamily="34" charset="0"/>
              </a:rPr>
              <a:t>msec</a:t>
            </a:r>
            <a:r>
              <a:rPr lang="en-IN" sz="1400" i="0" u="none" strike="noStrike" baseline="0" dirty="0">
                <a:effectLst/>
                <a:latin typeface="Bahnschrift" panose="020B0502040204020203" pitchFamily="34" charset="0"/>
              </a:rPr>
              <a:t> )</a:t>
            </a:r>
          </a:p>
          <a:p>
            <a:pPr lvl="1" algn="just">
              <a:buFont typeface="Wingdings" panose="05000000000000000000" pitchFamily="2" charset="2"/>
              <a:buChar char="Ø"/>
            </a:pPr>
            <a:r>
              <a:rPr lang="en-IN" sz="1400" i="0" u="none" strike="noStrike" baseline="0" dirty="0">
                <a:effectLst/>
                <a:latin typeface="Bahnschrift" panose="020B0502040204020203" pitchFamily="34" charset="0"/>
              </a:rPr>
              <a:t>79 – 0.45 x </a:t>
            </a:r>
            <a:r>
              <a:rPr lang="en-IN" sz="1400" i="0" u="none" strike="noStrike" baseline="0" dirty="0" err="1">
                <a:effectLst/>
                <a:latin typeface="Bahnschrift" panose="020B0502040204020203" pitchFamily="34" charset="0"/>
              </a:rPr>
              <a:t>rvot</a:t>
            </a:r>
            <a:r>
              <a:rPr lang="en-IN" sz="1400" i="0" u="none" strike="noStrike" baseline="0" dirty="0">
                <a:effectLst/>
                <a:latin typeface="Bahnschrift" panose="020B0502040204020203" pitchFamily="34" charset="0"/>
              </a:rPr>
              <a:t> </a:t>
            </a:r>
            <a:r>
              <a:rPr lang="en-IN" sz="1400" i="0" u="none" strike="noStrike" baseline="0" dirty="0" err="1">
                <a:effectLst/>
                <a:latin typeface="Bahnschrift" panose="020B0502040204020203" pitchFamily="34" charset="0"/>
              </a:rPr>
              <a:t>acc</a:t>
            </a:r>
            <a:r>
              <a:rPr lang="en-IN" sz="1400" i="0" u="none" strike="noStrike" baseline="0" dirty="0">
                <a:effectLst/>
                <a:latin typeface="Bahnschrift" panose="020B0502040204020203" pitchFamily="34" charset="0"/>
              </a:rPr>
              <a:t> time ( heart rate &gt; 120 </a:t>
            </a:r>
            <a:r>
              <a:rPr lang="en-IN" sz="1400" i="0" u="none" strike="noStrike" baseline="0" dirty="0" err="1">
                <a:effectLst/>
                <a:latin typeface="Bahnschrift" panose="020B0502040204020203" pitchFamily="34" charset="0"/>
              </a:rPr>
              <a:t>msec</a:t>
            </a:r>
            <a:r>
              <a:rPr lang="en-IN" sz="1400" i="0" u="none" strike="noStrike" baseline="0" dirty="0">
                <a:effectLst/>
                <a:latin typeface="Bahnschrift" panose="020B0502040204020203" pitchFamily="34" charset="0"/>
              </a:rPr>
              <a:t> )</a:t>
            </a:r>
          </a:p>
        </p:txBody>
      </p:sp>
      <p:pic>
        <p:nvPicPr>
          <p:cNvPr id="5" name="Picture 4">
            <a:extLst>
              <a:ext uri="{FF2B5EF4-FFF2-40B4-BE49-F238E27FC236}">
                <a16:creationId xmlns:a16="http://schemas.microsoft.com/office/drawing/2014/main" id="{F4F2C074-745E-4D07-A694-2D217581CEF9}"/>
              </a:ext>
            </a:extLst>
          </p:cNvPr>
          <p:cNvPicPr>
            <a:picLocks noChangeAspect="1"/>
          </p:cNvPicPr>
          <p:nvPr/>
        </p:nvPicPr>
        <p:blipFill>
          <a:blip r:embed="rId2"/>
          <a:stretch>
            <a:fillRect/>
          </a:stretch>
        </p:blipFill>
        <p:spPr>
          <a:xfrm>
            <a:off x="5050971" y="859972"/>
            <a:ext cx="7141029" cy="5998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1">
            <a:extLst>
              <a:ext uri="{FF2B5EF4-FFF2-40B4-BE49-F238E27FC236}">
                <a16:creationId xmlns:a16="http://schemas.microsoft.com/office/drawing/2014/main" id="{63262759-C3F4-49BC-9B17-A9DAEE20F8AA}"/>
              </a:ext>
            </a:extLst>
          </p:cNvPr>
          <p:cNvSpPr txBox="1">
            <a:spLocks/>
          </p:cNvSpPr>
          <p:nvPr/>
        </p:nvSpPr>
        <p:spPr>
          <a:xfrm>
            <a:off x="293310" y="130629"/>
            <a:ext cx="6292548" cy="72934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gn="l"/>
            <a:r>
              <a:rPr lang="en-IN" sz="2000" dirty="0">
                <a:solidFill>
                  <a:srgbClr val="71FF11"/>
                </a:solidFill>
              </a:rPr>
              <a:t>Estimation of pa pressure using echo</a:t>
            </a:r>
          </a:p>
        </p:txBody>
      </p:sp>
    </p:spTree>
    <p:extLst>
      <p:ext uri="{BB962C8B-B14F-4D97-AF65-F5344CB8AC3E}">
        <p14:creationId xmlns:p14="http://schemas.microsoft.com/office/powerpoint/2010/main" val="3923423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65E32-FD8A-4591-A1F6-238E25D9F0B3}"/>
              </a:ext>
            </a:extLst>
          </p:cNvPr>
          <p:cNvSpPr>
            <a:spLocks noGrp="1"/>
          </p:cNvSpPr>
          <p:nvPr>
            <p:ph type="title"/>
          </p:nvPr>
        </p:nvSpPr>
        <p:spPr>
          <a:xfrm>
            <a:off x="293310" y="130629"/>
            <a:ext cx="6292548" cy="729343"/>
          </a:xfrm>
        </p:spPr>
        <p:txBody>
          <a:bodyPr>
            <a:normAutofit/>
          </a:bodyPr>
          <a:lstStyle/>
          <a:p>
            <a:pPr algn="l"/>
            <a:r>
              <a:rPr lang="en-IN" sz="2000" dirty="0">
                <a:solidFill>
                  <a:srgbClr val="71FF11"/>
                </a:solidFill>
              </a:rPr>
              <a:t>Estimation of pa pressure using echo</a:t>
            </a:r>
          </a:p>
        </p:txBody>
      </p:sp>
      <p:pic>
        <p:nvPicPr>
          <p:cNvPr id="5" name="Content Placeholder 4">
            <a:extLst>
              <a:ext uri="{FF2B5EF4-FFF2-40B4-BE49-F238E27FC236}">
                <a16:creationId xmlns:a16="http://schemas.microsoft.com/office/drawing/2014/main" id="{51621B55-4B32-4D0F-83C7-0DCCA8E1820E}"/>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31664" b="7659"/>
          <a:stretch/>
        </p:blipFill>
        <p:spPr>
          <a:xfrm>
            <a:off x="48985" y="947056"/>
            <a:ext cx="12094029" cy="58627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287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CEAE8E-DCDA-4368-B29C-8ECDE660410F}"/>
              </a:ext>
            </a:extLst>
          </p:cNvPr>
          <p:cNvSpPr>
            <a:spLocks noGrp="1"/>
          </p:cNvSpPr>
          <p:nvPr>
            <p:ph idx="1"/>
          </p:nvPr>
        </p:nvSpPr>
        <p:spPr>
          <a:xfrm>
            <a:off x="402167" y="854528"/>
            <a:ext cx="6292548" cy="5386252"/>
          </a:xfrm>
        </p:spPr>
        <p:txBody>
          <a:bodyPr>
            <a:normAutofit/>
          </a:bodyPr>
          <a:lstStyle/>
          <a:p>
            <a:pPr marL="0" indent="0" algn="l">
              <a:buNone/>
            </a:pPr>
            <a:r>
              <a:rPr lang="en-IN" b="1" i="0" u="none" strike="noStrike" cap="all" dirty="0">
                <a:solidFill>
                  <a:srgbClr val="FFC000"/>
                </a:solidFill>
                <a:effectLst/>
                <a:latin typeface="Bahnschrift" panose="020B0502040204020203" pitchFamily="34" charset="0"/>
              </a:rPr>
              <a:t>RVOT acceleration time</a:t>
            </a:r>
          </a:p>
          <a:p>
            <a:pPr algn="l">
              <a:lnSpc>
                <a:spcPct val="150000"/>
              </a:lnSpc>
            </a:pPr>
            <a:r>
              <a:rPr lang="en-IN" sz="1600" dirty="0">
                <a:effectLst/>
                <a:latin typeface="Bahnschrift" panose="020B0502040204020203" pitchFamily="34" charset="0"/>
              </a:rPr>
              <a:t>M</a:t>
            </a:r>
            <a:r>
              <a:rPr lang="en-IN" sz="1600" b="0" i="0" u="none" strike="noStrike" baseline="0" dirty="0">
                <a:effectLst/>
                <a:latin typeface="Bahnschrift" panose="020B0502040204020203" pitchFamily="34" charset="0"/>
              </a:rPr>
              <a:t>easurement of RVOT acceleration time</a:t>
            </a:r>
          </a:p>
          <a:p>
            <a:pPr lvl="1">
              <a:lnSpc>
                <a:spcPct val="150000"/>
              </a:lnSpc>
            </a:pPr>
            <a:r>
              <a:rPr lang="en-IN" sz="1600" b="0" i="0" u="none" strike="noStrike" baseline="0" dirty="0">
                <a:effectLst/>
                <a:latin typeface="Bahnschrift" panose="020B0502040204020203" pitchFamily="34" charset="0"/>
              </a:rPr>
              <a:t>Parasternal short axis view</a:t>
            </a:r>
          </a:p>
          <a:p>
            <a:pPr lvl="1">
              <a:lnSpc>
                <a:spcPct val="150000"/>
              </a:lnSpc>
            </a:pPr>
            <a:r>
              <a:rPr lang="en-IN" sz="1600" b="0" i="0" u="none" strike="noStrike" baseline="0" dirty="0">
                <a:effectLst/>
                <a:latin typeface="Bahnschrift" panose="020B0502040204020203" pitchFamily="34" charset="0"/>
              </a:rPr>
              <a:t>End expiration</a:t>
            </a:r>
          </a:p>
          <a:p>
            <a:pPr lvl="1">
              <a:lnSpc>
                <a:spcPct val="150000"/>
              </a:lnSpc>
            </a:pPr>
            <a:r>
              <a:rPr lang="en-IN" sz="1600" b="0" i="0" u="none" strike="noStrike" baseline="0" dirty="0">
                <a:effectLst/>
                <a:latin typeface="Bahnschrift" panose="020B0502040204020203" pitchFamily="34" charset="0"/>
              </a:rPr>
              <a:t>PW doppler just proximal to Pulmonary valve</a:t>
            </a:r>
          </a:p>
          <a:p>
            <a:pPr lvl="1">
              <a:lnSpc>
                <a:spcPct val="150000"/>
              </a:lnSpc>
            </a:pPr>
            <a:r>
              <a:rPr lang="en-IN" sz="1600" b="0" i="0" u="none" strike="noStrike" baseline="0" dirty="0">
                <a:effectLst/>
                <a:latin typeface="Bahnschrift" panose="020B0502040204020203" pitchFamily="34" charset="0"/>
              </a:rPr>
              <a:t>Doppler beam aligned with pulmonary forward flow beam</a:t>
            </a:r>
          </a:p>
          <a:p>
            <a:pPr lvl="1">
              <a:lnSpc>
                <a:spcPct val="150000"/>
              </a:lnSpc>
            </a:pPr>
            <a:r>
              <a:rPr lang="en-IN" sz="1600" b="0" i="0" u="none" strike="noStrike" baseline="0" dirty="0">
                <a:effectLst/>
                <a:latin typeface="Bahnschrift" panose="020B0502040204020203" pitchFamily="34" charset="0"/>
              </a:rPr>
              <a:t>Sweep speed of 100 .</a:t>
            </a:r>
          </a:p>
          <a:p>
            <a:pPr lvl="1">
              <a:lnSpc>
                <a:spcPct val="150000"/>
              </a:lnSpc>
            </a:pPr>
            <a:r>
              <a:rPr lang="en-IN" sz="1600" b="0" i="0" u="none" strike="noStrike" baseline="0" dirty="0">
                <a:effectLst/>
                <a:latin typeface="Bahnschrift" panose="020B0502040204020203" pitchFamily="34" charset="0"/>
              </a:rPr>
              <a:t>Normal RVOT AT  &gt; 130 </a:t>
            </a:r>
            <a:r>
              <a:rPr lang="en-IN" sz="1600" b="0" i="0" u="none" strike="noStrike" baseline="0" dirty="0" err="1">
                <a:effectLst/>
                <a:latin typeface="Bahnschrift" panose="020B0502040204020203" pitchFamily="34" charset="0"/>
              </a:rPr>
              <a:t>msec</a:t>
            </a:r>
            <a:endParaRPr lang="en-IN" sz="1600" b="0" i="0" u="none" strike="noStrike" baseline="0" dirty="0">
              <a:effectLst/>
              <a:latin typeface="Bahnschrift" panose="020B0502040204020203" pitchFamily="34" charset="0"/>
            </a:endParaRPr>
          </a:p>
          <a:p>
            <a:pPr lvl="1">
              <a:lnSpc>
                <a:spcPct val="150000"/>
              </a:lnSpc>
            </a:pPr>
            <a:r>
              <a:rPr lang="en-IN" sz="1600" b="0" i="0" u="none" strike="noStrike" baseline="0" dirty="0">
                <a:effectLst/>
                <a:latin typeface="Bahnschrift" panose="020B0502040204020203" pitchFamily="34" charset="0"/>
              </a:rPr>
              <a:t>In PHT RVOT AT &lt; 100 </a:t>
            </a:r>
            <a:r>
              <a:rPr lang="en-IN" sz="1600" b="0" i="0" u="none" strike="noStrike" baseline="0" dirty="0" err="1">
                <a:effectLst/>
                <a:latin typeface="Bahnschrift" panose="020B0502040204020203" pitchFamily="34" charset="0"/>
              </a:rPr>
              <a:t>msec</a:t>
            </a:r>
            <a:endParaRPr lang="en-IN" sz="1600" dirty="0">
              <a:effectLst/>
              <a:latin typeface="Bahnschrift" panose="020B0502040204020203" pitchFamily="34" charset="0"/>
            </a:endParaRPr>
          </a:p>
        </p:txBody>
      </p:sp>
      <p:pic>
        <p:nvPicPr>
          <p:cNvPr id="5" name="Picture 4">
            <a:extLst>
              <a:ext uri="{FF2B5EF4-FFF2-40B4-BE49-F238E27FC236}">
                <a16:creationId xmlns:a16="http://schemas.microsoft.com/office/drawing/2014/main" id="{E791AC12-1BB4-480B-8537-D37565DD77F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3082" t="15662" r="60405" b="3281"/>
          <a:stretch/>
        </p:blipFill>
        <p:spPr>
          <a:xfrm>
            <a:off x="7223761" y="65588"/>
            <a:ext cx="4968240" cy="6726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1">
            <a:extLst>
              <a:ext uri="{FF2B5EF4-FFF2-40B4-BE49-F238E27FC236}">
                <a16:creationId xmlns:a16="http://schemas.microsoft.com/office/drawing/2014/main" id="{8FB932E1-119C-4F49-BC30-50E988DF6B2B}"/>
              </a:ext>
            </a:extLst>
          </p:cNvPr>
          <p:cNvSpPr>
            <a:spLocks noGrp="1"/>
          </p:cNvSpPr>
          <p:nvPr>
            <p:ph type="title"/>
          </p:nvPr>
        </p:nvSpPr>
        <p:spPr>
          <a:xfrm>
            <a:off x="293310" y="130629"/>
            <a:ext cx="6292548" cy="729343"/>
          </a:xfrm>
        </p:spPr>
        <p:txBody>
          <a:bodyPr>
            <a:normAutofit/>
          </a:bodyPr>
          <a:lstStyle/>
          <a:p>
            <a:pPr algn="l"/>
            <a:r>
              <a:rPr lang="en-IN" sz="2000" dirty="0">
                <a:solidFill>
                  <a:srgbClr val="71FF11"/>
                </a:solidFill>
              </a:rPr>
              <a:t>Estimation of pa pressure using echo</a:t>
            </a:r>
          </a:p>
        </p:txBody>
      </p:sp>
    </p:spTree>
    <p:extLst>
      <p:ext uri="{BB962C8B-B14F-4D97-AF65-F5344CB8AC3E}">
        <p14:creationId xmlns:p14="http://schemas.microsoft.com/office/powerpoint/2010/main" val="374268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B948-140F-471D-BA8C-7B8B2448A97D}"/>
              </a:ext>
            </a:extLst>
          </p:cNvPr>
          <p:cNvSpPr>
            <a:spLocks noGrp="1"/>
          </p:cNvSpPr>
          <p:nvPr>
            <p:ph type="title"/>
          </p:nvPr>
        </p:nvSpPr>
        <p:spPr>
          <a:xfrm>
            <a:off x="430421" y="281183"/>
            <a:ext cx="7320208" cy="731188"/>
          </a:xfrm>
        </p:spPr>
        <p:txBody>
          <a:bodyPr>
            <a:normAutofit/>
          </a:bodyPr>
          <a:lstStyle/>
          <a:p>
            <a:pPr algn="l"/>
            <a:r>
              <a:rPr lang="en-IN" sz="2000" dirty="0">
                <a:solidFill>
                  <a:srgbClr val="71FF11"/>
                </a:solidFill>
              </a:rPr>
              <a:t>E</a:t>
            </a:r>
            <a:r>
              <a:rPr lang="en-IN" sz="2000" cap="none" dirty="0">
                <a:solidFill>
                  <a:srgbClr val="71FF11"/>
                </a:solidFill>
              </a:rPr>
              <a:t>chocardiographic assessment of PAH - OVERVIEW</a:t>
            </a:r>
            <a:endParaRPr lang="en-IN" sz="2000" dirty="0">
              <a:solidFill>
                <a:srgbClr val="71FF11"/>
              </a:solidFill>
            </a:endParaRPr>
          </a:p>
        </p:txBody>
      </p:sp>
      <p:sp>
        <p:nvSpPr>
          <p:cNvPr id="6" name="Content Placeholder 5">
            <a:extLst>
              <a:ext uri="{FF2B5EF4-FFF2-40B4-BE49-F238E27FC236}">
                <a16:creationId xmlns:a16="http://schemas.microsoft.com/office/drawing/2014/main" id="{AEA024C1-D48B-4536-9B66-FC23A8B4AF7E}"/>
              </a:ext>
            </a:extLst>
          </p:cNvPr>
          <p:cNvSpPr>
            <a:spLocks noGrp="1"/>
          </p:cNvSpPr>
          <p:nvPr>
            <p:ph idx="1"/>
          </p:nvPr>
        </p:nvSpPr>
        <p:spPr>
          <a:xfrm>
            <a:off x="430421" y="1130806"/>
            <a:ext cx="10621409" cy="5019623"/>
          </a:xfrm>
        </p:spPr>
        <p:txBody>
          <a:bodyPr>
            <a:noAutofit/>
          </a:bodyPr>
          <a:lstStyle/>
          <a:p>
            <a:pPr>
              <a:lnSpc>
                <a:spcPct val="100000"/>
              </a:lnSpc>
              <a:spcBef>
                <a:spcPts val="600"/>
              </a:spcBef>
              <a:spcAft>
                <a:spcPts val="600"/>
              </a:spcAft>
            </a:pPr>
            <a:r>
              <a:rPr lang="en-IN" sz="1800" b="1" dirty="0">
                <a:solidFill>
                  <a:srgbClr val="FFC000"/>
                </a:solidFill>
                <a:effectLst/>
              </a:rPr>
              <a:t>Definition</a:t>
            </a:r>
          </a:p>
          <a:p>
            <a:pPr>
              <a:lnSpc>
                <a:spcPct val="100000"/>
              </a:lnSpc>
              <a:spcBef>
                <a:spcPts val="600"/>
              </a:spcBef>
              <a:spcAft>
                <a:spcPts val="600"/>
              </a:spcAft>
            </a:pPr>
            <a:r>
              <a:rPr lang="en-IN" sz="1800" b="1" dirty="0">
                <a:solidFill>
                  <a:srgbClr val="FFC000"/>
                </a:solidFill>
                <a:effectLst/>
              </a:rPr>
              <a:t>Classification and Pathophysiology</a:t>
            </a:r>
          </a:p>
          <a:p>
            <a:pPr>
              <a:lnSpc>
                <a:spcPct val="100000"/>
              </a:lnSpc>
              <a:spcBef>
                <a:spcPts val="600"/>
              </a:spcBef>
              <a:spcAft>
                <a:spcPts val="600"/>
              </a:spcAft>
            </a:pPr>
            <a:r>
              <a:rPr lang="en-IN" sz="1800" b="1" dirty="0">
                <a:solidFill>
                  <a:srgbClr val="FFC000"/>
                </a:solidFill>
                <a:effectLst/>
              </a:rPr>
              <a:t>Diagnosis</a:t>
            </a:r>
          </a:p>
          <a:p>
            <a:pPr>
              <a:lnSpc>
                <a:spcPct val="100000"/>
              </a:lnSpc>
              <a:spcBef>
                <a:spcPts val="600"/>
              </a:spcBef>
              <a:spcAft>
                <a:spcPts val="600"/>
              </a:spcAft>
            </a:pPr>
            <a:r>
              <a:rPr lang="en-IN" sz="1800" b="1" dirty="0">
                <a:solidFill>
                  <a:srgbClr val="FFC000"/>
                </a:solidFill>
                <a:effectLst/>
              </a:rPr>
              <a:t>Management</a:t>
            </a:r>
          </a:p>
          <a:p>
            <a:pPr>
              <a:lnSpc>
                <a:spcPct val="100000"/>
              </a:lnSpc>
              <a:spcBef>
                <a:spcPts val="600"/>
              </a:spcBef>
              <a:spcAft>
                <a:spcPts val="600"/>
              </a:spcAft>
            </a:pPr>
            <a:r>
              <a:rPr lang="en-IN" sz="1800" b="1" dirty="0">
                <a:solidFill>
                  <a:srgbClr val="FFC000"/>
                </a:solidFill>
                <a:effectLst/>
              </a:rPr>
              <a:t>Role of Echo in PAH</a:t>
            </a:r>
          </a:p>
          <a:p>
            <a:pPr lvl="1">
              <a:lnSpc>
                <a:spcPct val="100000"/>
              </a:lnSpc>
              <a:spcBef>
                <a:spcPts val="600"/>
              </a:spcBef>
              <a:spcAft>
                <a:spcPts val="600"/>
              </a:spcAft>
              <a:buFont typeface="Wingdings" panose="05000000000000000000" pitchFamily="2" charset="2"/>
              <a:buChar char="Ø"/>
            </a:pPr>
            <a:r>
              <a:rPr lang="en-IN" sz="1600" b="1" dirty="0">
                <a:effectLst/>
              </a:rPr>
              <a:t>Screening</a:t>
            </a:r>
          </a:p>
          <a:p>
            <a:pPr lvl="1">
              <a:lnSpc>
                <a:spcPct val="100000"/>
              </a:lnSpc>
              <a:spcBef>
                <a:spcPts val="600"/>
              </a:spcBef>
              <a:spcAft>
                <a:spcPts val="600"/>
              </a:spcAft>
              <a:buFont typeface="Wingdings" panose="05000000000000000000" pitchFamily="2" charset="2"/>
              <a:buChar char="Ø"/>
            </a:pPr>
            <a:r>
              <a:rPr lang="en-IN" sz="1600" b="1" dirty="0">
                <a:effectLst/>
              </a:rPr>
              <a:t>Diagnosis</a:t>
            </a:r>
          </a:p>
          <a:p>
            <a:pPr lvl="1">
              <a:lnSpc>
                <a:spcPct val="100000"/>
              </a:lnSpc>
              <a:spcBef>
                <a:spcPts val="600"/>
              </a:spcBef>
              <a:spcAft>
                <a:spcPts val="600"/>
              </a:spcAft>
              <a:buFont typeface="Wingdings" panose="05000000000000000000" pitchFamily="2" charset="2"/>
              <a:buChar char="Ø"/>
            </a:pPr>
            <a:r>
              <a:rPr lang="en-IN" sz="1600" b="1" dirty="0">
                <a:effectLst/>
              </a:rPr>
              <a:t>Evaluation of structure, function and </a:t>
            </a:r>
            <a:r>
              <a:rPr lang="en-IN" sz="1600" b="1" dirty="0" err="1">
                <a:effectLst/>
              </a:rPr>
              <a:t>hemodynamics</a:t>
            </a:r>
            <a:r>
              <a:rPr lang="en-IN" sz="1600" b="1" dirty="0">
                <a:effectLst/>
              </a:rPr>
              <a:t> of RV and PA</a:t>
            </a:r>
          </a:p>
          <a:p>
            <a:pPr lvl="1">
              <a:lnSpc>
                <a:spcPct val="100000"/>
              </a:lnSpc>
              <a:spcBef>
                <a:spcPts val="600"/>
              </a:spcBef>
              <a:spcAft>
                <a:spcPts val="600"/>
              </a:spcAft>
              <a:buFont typeface="Wingdings" panose="05000000000000000000" pitchFamily="2" charset="2"/>
              <a:buChar char="Ø"/>
            </a:pPr>
            <a:r>
              <a:rPr lang="en-IN" sz="1600" b="1" dirty="0">
                <a:effectLst/>
              </a:rPr>
              <a:t>Determining the </a:t>
            </a:r>
            <a:r>
              <a:rPr lang="en-IN" sz="1600" b="1" dirty="0" err="1">
                <a:effectLst/>
              </a:rPr>
              <a:t>etiology</a:t>
            </a:r>
            <a:r>
              <a:rPr lang="en-IN" sz="1600" b="1" dirty="0">
                <a:effectLst/>
              </a:rPr>
              <a:t> and PH group</a:t>
            </a:r>
          </a:p>
          <a:p>
            <a:pPr lvl="1">
              <a:lnSpc>
                <a:spcPct val="100000"/>
              </a:lnSpc>
              <a:spcBef>
                <a:spcPts val="600"/>
              </a:spcBef>
              <a:spcAft>
                <a:spcPts val="600"/>
              </a:spcAft>
              <a:buFont typeface="Wingdings" panose="05000000000000000000" pitchFamily="2" charset="2"/>
              <a:buChar char="Ø"/>
            </a:pPr>
            <a:r>
              <a:rPr lang="en-IN" sz="1600" b="1" dirty="0">
                <a:effectLst/>
              </a:rPr>
              <a:t>Risk stratification</a:t>
            </a:r>
          </a:p>
          <a:p>
            <a:pPr lvl="1">
              <a:lnSpc>
                <a:spcPct val="100000"/>
              </a:lnSpc>
              <a:spcBef>
                <a:spcPts val="600"/>
              </a:spcBef>
              <a:spcAft>
                <a:spcPts val="600"/>
              </a:spcAft>
              <a:buFont typeface="Wingdings" panose="05000000000000000000" pitchFamily="2" charset="2"/>
              <a:buChar char="Ø"/>
            </a:pPr>
            <a:r>
              <a:rPr lang="en-IN" sz="1600" b="1" dirty="0">
                <a:effectLst/>
              </a:rPr>
              <a:t>Treatment response and monitoring</a:t>
            </a:r>
          </a:p>
          <a:p>
            <a:pPr lvl="1">
              <a:lnSpc>
                <a:spcPct val="100000"/>
              </a:lnSpc>
              <a:spcBef>
                <a:spcPts val="600"/>
              </a:spcBef>
              <a:spcAft>
                <a:spcPts val="600"/>
              </a:spcAft>
              <a:buFont typeface="Wingdings" panose="05000000000000000000" pitchFamily="2" charset="2"/>
              <a:buChar char="Ø"/>
            </a:pPr>
            <a:r>
              <a:rPr lang="en-IN" sz="1600" b="1" dirty="0">
                <a:effectLst/>
              </a:rPr>
              <a:t>Prognostic evaluation</a:t>
            </a:r>
          </a:p>
        </p:txBody>
      </p:sp>
    </p:spTree>
    <p:extLst>
      <p:ext uri="{BB962C8B-B14F-4D97-AF65-F5344CB8AC3E}">
        <p14:creationId xmlns:p14="http://schemas.microsoft.com/office/powerpoint/2010/main" val="1661315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2C8B1-37A5-4A51-A544-18BAA2FF5B2F}"/>
              </a:ext>
            </a:extLst>
          </p:cNvPr>
          <p:cNvSpPr>
            <a:spLocks noGrp="1"/>
          </p:cNvSpPr>
          <p:nvPr>
            <p:ph type="title"/>
          </p:nvPr>
        </p:nvSpPr>
        <p:spPr>
          <a:xfrm>
            <a:off x="468297" y="849087"/>
            <a:ext cx="1828589" cy="2171700"/>
          </a:xfrm>
        </p:spPr>
        <p:txBody>
          <a:bodyPr>
            <a:normAutofit/>
          </a:bodyPr>
          <a:lstStyle/>
          <a:p>
            <a:pPr algn="l">
              <a:lnSpc>
                <a:spcPct val="150000"/>
              </a:lnSpc>
            </a:pPr>
            <a:r>
              <a:rPr lang="en-IN" sz="2000" dirty="0">
                <a:solidFill>
                  <a:srgbClr val="FFC000"/>
                </a:solidFill>
                <a:effectLst/>
                <a:latin typeface="Bahnschrift" panose="020B0502040204020203" pitchFamily="34" charset="0"/>
              </a:rPr>
              <a:t>Tr </a:t>
            </a:r>
            <a:r>
              <a:rPr lang="en-IN" sz="2000" dirty="0" err="1">
                <a:solidFill>
                  <a:srgbClr val="FFC000"/>
                </a:solidFill>
                <a:effectLst/>
                <a:latin typeface="Bahnschrift" panose="020B0502040204020203" pitchFamily="34" charset="0"/>
              </a:rPr>
              <a:t>vti</a:t>
            </a:r>
            <a:br>
              <a:rPr lang="en-IN" sz="2000" dirty="0">
                <a:solidFill>
                  <a:srgbClr val="FFC000"/>
                </a:solidFill>
                <a:effectLst/>
                <a:latin typeface="Bahnschrift" panose="020B0502040204020203" pitchFamily="34" charset="0"/>
              </a:rPr>
            </a:br>
            <a:r>
              <a:rPr lang="en-IN" sz="1800" b="0" cap="none" dirty="0">
                <a:effectLst/>
                <a:latin typeface="Bahnschrift" panose="020B0502040204020203" pitchFamily="34" charset="0"/>
              </a:rPr>
              <a:t>Tricuspid regurgitation velocity time integral</a:t>
            </a:r>
            <a:endParaRPr lang="en-IN" sz="2000" b="0" cap="none" dirty="0">
              <a:effectLst/>
              <a:latin typeface="Bahnschrift" panose="020B0502040204020203" pitchFamily="34" charset="0"/>
            </a:endParaRPr>
          </a:p>
        </p:txBody>
      </p:sp>
      <p:pic>
        <p:nvPicPr>
          <p:cNvPr id="5" name="Picture 4">
            <a:extLst>
              <a:ext uri="{FF2B5EF4-FFF2-40B4-BE49-F238E27FC236}">
                <a16:creationId xmlns:a16="http://schemas.microsoft.com/office/drawing/2014/main" id="{8C05E271-8AA4-4563-9429-640572E4FCCD}"/>
              </a:ext>
            </a:extLst>
          </p:cNvPr>
          <p:cNvPicPr>
            <a:picLocks noChangeAspect="1"/>
          </p:cNvPicPr>
          <p:nvPr/>
        </p:nvPicPr>
        <p:blipFill>
          <a:blip r:embed="rId2"/>
          <a:stretch>
            <a:fillRect/>
          </a:stretch>
        </p:blipFill>
        <p:spPr>
          <a:xfrm>
            <a:off x="2743200" y="859972"/>
            <a:ext cx="9448800" cy="5964534"/>
          </a:xfrm>
          <a:prstGeom prst="rect">
            <a:avLst/>
          </a:prstGeom>
        </p:spPr>
      </p:pic>
      <p:sp>
        <p:nvSpPr>
          <p:cNvPr id="6" name="Title 1">
            <a:extLst>
              <a:ext uri="{FF2B5EF4-FFF2-40B4-BE49-F238E27FC236}">
                <a16:creationId xmlns:a16="http://schemas.microsoft.com/office/drawing/2014/main" id="{3973BF23-9E00-4AF6-A754-0C034A4ACA4D}"/>
              </a:ext>
            </a:extLst>
          </p:cNvPr>
          <p:cNvSpPr txBox="1">
            <a:spLocks/>
          </p:cNvSpPr>
          <p:nvPr/>
        </p:nvSpPr>
        <p:spPr>
          <a:xfrm>
            <a:off x="201870" y="130629"/>
            <a:ext cx="6292548" cy="72934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gn="l"/>
            <a:r>
              <a:rPr lang="en-IN" sz="2000">
                <a:solidFill>
                  <a:srgbClr val="71FF11"/>
                </a:solidFill>
              </a:rPr>
              <a:t>Estimation of pa pressure using echo</a:t>
            </a:r>
            <a:endParaRPr lang="en-IN" sz="2000" dirty="0">
              <a:solidFill>
                <a:srgbClr val="71FF11"/>
              </a:solidFill>
            </a:endParaRPr>
          </a:p>
        </p:txBody>
      </p:sp>
    </p:spTree>
    <p:extLst>
      <p:ext uri="{BB962C8B-B14F-4D97-AF65-F5344CB8AC3E}">
        <p14:creationId xmlns:p14="http://schemas.microsoft.com/office/powerpoint/2010/main" val="3439269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B460B1-D2C2-4A1F-9424-379556EE573E}"/>
              </a:ext>
            </a:extLst>
          </p:cNvPr>
          <p:cNvSpPr>
            <a:spLocks noGrp="1"/>
          </p:cNvSpPr>
          <p:nvPr>
            <p:ph idx="1"/>
          </p:nvPr>
        </p:nvSpPr>
        <p:spPr>
          <a:xfrm>
            <a:off x="521910" y="778892"/>
            <a:ext cx="5693833" cy="5469508"/>
          </a:xfrm>
        </p:spPr>
        <p:txBody>
          <a:bodyPr>
            <a:noAutofit/>
          </a:bodyPr>
          <a:lstStyle/>
          <a:p>
            <a:pPr marL="0" indent="0">
              <a:lnSpc>
                <a:spcPct val="150000"/>
              </a:lnSpc>
              <a:buNone/>
            </a:pPr>
            <a:r>
              <a:rPr lang="en-IN" b="1" cap="all" dirty="0">
                <a:solidFill>
                  <a:srgbClr val="FFC000"/>
                </a:solidFill>
                <a:effectLst/>
                <a:latin typeface="Bahnschrift" panose="020B0502040204020203" pitchFamily="34" charset="0"/>
              </a:rPr>
              <a:t>RA pressure</a:t>
            </a:r>
          </a:p>
          <a:p>
            <a:pPr>
              <a:lnSpc>
                <a:spcPct val="150000"/>
              </a:lnSpc>
              <a:buFont typeface="Wingdings" panose="05000000000000000000" pitchFamily="2" charset="2"/>
              <a:buChar char="Ø"/>
            </a:pPr>
            <a:r>
              <a:rPr lang="en-IN" sz="1800" dirty="0">
                <a:effectLst/>
                <a:latin typeface="Bahnschrift" panose="020B0502040204020203" pitchFamily="34" charset="0"/>
              </a:rPr>
              <a:t>RA pressure estimation should not be based upon arbitrary value but rather based upon 2D and doppler study of IVC and hepatic veins</a:t>
            </a:r>
          </a:p>
          <a:p>
            <a:pPr>
              <a:lnSpc>
                <a:spcPct val="150000"/>
              </a:lnSpc>
            </a:pPr>
            <a:endParaRPr lang="en-IN" sz="1800" dirty="0">
              <a:effectLst/>
              <a:latin typeface="Bahnschrift" panose="020B0502040204020203" pitchFamily="34" charset="0"/>
            </a:endParaRPr>
          </a:p>
          <a:p>
            <a:pPr>
              <a:lnSpc>
                <a:spcPct val="150000"/>
              </a:lnSpc>
              <a:buFont typeface="Wingdings" panose="05000000000000000000" pitchFamily="2" charset="2"/>
              <a:buChar char="Ø"/>
            </a:pPr>
            <a:r>
              <a:rPr lang="en-IN" sz="1800" dirty="0">
                <a:effectLst/>
                <a:latin typeface="Bahnschrift" panose="020B0502040204020203" pitchFamily="34" charset="0"/>
              </a:rPr>
              <a:t>Right atrial pressure : (ASE 2020 guidelines)</a:t>
            </a:r>
          </a:p>
          <a:p>
            <a:pPr lvl="1">
              <a:lnSpc>
                <a:spcPct val="150000"/>
              </a:lnSpc>
            </a:pPr>
            <a:r>
              <a:rPr lang="en-IN" sz="1600" dirty="0">
                <a:effectLst/>
                <a:latin typeface="Bahnschrift" panose="020B0502040204020203" pitchFamily="34" charset="0"/>
              </a:rPr>
              <a:t>Subcostal view - M mode</a:t>
            </a:r>
          </a:p>
          <a:p>
            <a:pPr lvl="1">
              <a:lnSpc>
                <a:spcPct val="150000"/>
              </a:lnSpc>
            </a:pPr>
            <a:r>
              <a:rPr lang="en-IN" sz="1600" dirty="0">
                <a:effectLst/>
                <a:latin typeface="Bahnschrift" panose="020B0502040204020203" pitchFamily="34" charset="0"/>
              </a:rPr>
              <a:t>0.5 – 3.0 cm from its opening into RA</a:t>
            </a:r>
          </a:p>
          <a:p>
            <a:pPr lvl="1">
              <a:lnSpc>
                <a:spcPct val="150000"/>
              </a:lnSpc>
            </a:pPr>
            <a:r>
              <a:rPr lang="en-IN" sz="1600" dirty="0">
                <a:effectLst/>
                <a:latin typeface="Bahnschrift" panose="020B0502040204020203" pitchFamily="34" charset="0"/>
              </a:rPr>
              <a:t>Just before the junction of hepatic vein into IVC.</a:t>
            </a:r>
          </a:p>
          <a:p>
            <a:pPr lvl="1">
              <a:lnSpc>
                <a:spcPct val="150000"/>
              </a:lnSpc>
            </a:pPr>
            <a:r>
              <a:rPr lang="en-IN" sz="1600" cap="small" dirty="0">
                <a:effectLst/>
                <a:latin typeface="Bahnschrift" panose="020B0502040204020203" pitchFamily="34" charset="0"/>
              </a:rPr>
              <a:t>E</a:t>
            </a:r>
            <a:r>
              <a:rPr lang="en-IN" sz="1600" dirty="0">
                <a:effectLst/>
                <a:latin typeface="Bahnschrift" panose="020B0502040204020203" pitchFamily="34" charset="0"/>
              </a:rPr>
              <a:t>nd expiration</a:t>
            </a:r>
          </a:p>
        </p:txBody>
      </p:sp>
      <p:pic>
        <p:nvPicPr>
          <p:cNvPr id="7" name="Picture 6">
            <a:extLst>
              <a:ext uri="{FF2B5EF4-FFF2-40B4-BE49-F238E27FC236}">
                <a16:creationId xmlns:a16="http://schemas.microsoft.com/office/drawing/2014/main" id="{9799D528-14B4-4AFD-9D0F-20D6AD67963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4762" t="20953" r="50635" b="-742"/>
          <a:stretch/>
        </p:blipFill>
        <p:spPr>
          <a:xfrm>
            <a:off x="6727371" y="66167"/>
            <a:ext cx="5388429" cy="6834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a:extLst>
              <a:ext uri="{FF2B5EF4-FFF2-40B4-BE49-F238E27FC236}">
                <a16:creationId xmlns:a16="http://schemas.microsoft.com/office/drawing/2014/main" id="{142FFA1D-831D-43EE-8397-D5FFEA51949B}"/>
              </a:ext>
            </a:extLst>
          </p:cNvPr>
          <p:cNvSpPr>
            <a:spLocks noGrp="1"/>
          </p:cNvSpPr>
          <p:nvPr>
            <p:ph type="title"/>
          </p:nvPr>
        </p:nvSpPr>
        <p:spPr>
          <a:xfrm>
            <a:off x="293310" y="130629"/>
            <a:ext cx="6292548" cy="729343"/>
          </a:xfrm>
        </p:spPr>
        <p:txBody>
          <a:bodyPr>
            <a:normAutofit/>
          </a:bodyPr>
          <a:lstStyle/>
          <a:p>
            <a:pPr algn="l"/>
            <a:r>
              <a:rPr lang="en-IN" sz="2000" dirty="0">
                <a:solidFill>
                  <a:srgbClr val="71FF11"/>
                </a:solidFill>
              </a:rPr>
              <a:t>Estimation of pa pressure using echo</a:t>
            </a:r>
          </a:p>
        </p:txBody>
      </p:sp>
    </p:spTree>
    <p:extLst>
      <p:ext uri="{BB962C8B-B14F-4D97-AF65-F5344CB8AC3E}">
        <p14:creationId xmlns:p14="http://schemas.microsoft.com/office/powerpoint/2010/main" val="2055026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72BABD0-6998-46C4-BA53-FA9E3B98D001}"/>
              </a:ext>
            </a:extLst>
          </p:cNvPr>
          <p:cNvPicPr>
            <a:picLocks noGrp="1" noChangeAspect="1"/>
          </p:cNvPicPr>
          <p:nvPr>
            <p:ph idx="1"/>
          </p:nvPr>
        </p:nvPicPr>
        <p:blipFill>
          <a:blip r:embed="rId2">
            <a:lum bright="-20000" contrast="40000"/>
          </a:blip>
          <a:stretch>
            <a:fillRect/>
          </a:stretch>
        </p:blipFill>
        <p:spPr>
          <a:xfrm>
            <a:off x="3361606" y="4256313"/>
            <a:ext cx="7447908" cy="2209801"/>
          </a:xfrm>
        </p:spPr>
      </p:pic>
      <p:pic>
        <p:nvPicPr>
          <p:cNvPr id="4" name="Picture 3">
            <a:extLst>
              <a:ext uri="{FF2B5EF4-FFF2-40B4-BE49-F238E27FC236}">
                <a16:creationId xmlns:a16="http://schemas.microsoft.com/office/drawing/2014/main" id="{91BC1E84-91FA-4239-8CEE-429E1D56C9E3}"/>
              </a:ext>
            </a:extLst>
          </p:cNvPr>
          <p:cNvPicPr>
            <a:picLocks noChangeAspect="1"/>
          </p:cNvPicPr>
          <p:nvPr/>
        </p:nvPicPr>
        <p:blipFill rotWithShape="1">
          <a:blip r:embed="rId3">
            <a:extLst>
              <a:ext uri="{28A0092B-C50C-407E-A947-70E740481C1C}">
                <a14:useLocalDpi xmlns:a14="http://schemas.microsoft.com/office/drawing/2010/main" val="0"/>
              </a:ext>
            </a:extLst>
          </a:blip>
          <a:srcRect t="15220" b="10808"/>
          <a:stretch/>
        </p:blipFill>
        <p:spPr>
          <a:xfrm>
            <a:off x="3361606" y="104459"/>
            <a:ext cx="7447908" cy="3955912"/>
          </a:xfrm>
          <a:prstGeom prst="rect">
            <a:avLst/>
          </a:prstGeom>
        </p:spPr>
      </p:pic>
      <p:sp>
        <p:nvSpPr>
          <p:cNvPr id="6" name="Title 1">
            <a:extLst>
              <a:ext uri="{FF2B5EF4-FFF2-40B4-BE49-F238E27FC236}">
                <a16:creationId xmlns:a16="http://schemas.microsoft.com/office/drawing/2014/main" id="{FC6FAFAF-74DD-4589-ABAB-2FDBF62CDEF3}"/>
              </a:ext>
            </a:extLst>
          </p:cNvPr>
          <p:cNvSpPr>
            <a:spLocks noGrp="1"/>
          </p:cNvSpPr>
          <p:nvPr>
            <p:ph type="title"/>
          </p:nvPr>
        </p:nvSpPr>
        <p:spPr>
          <a:xfrm>
            <a:off x="293310" y="1175658"/>
            <a:ext cx="2787347" cy="1621971"/>
          </a:xfrm>
        </p:spPr>
        <p:txBody>
          <a:bodyPr>
            <a:normAutofit/>
          </a:bodyPr>
          <a:lstStyle/>
          <a:p>
            <a:pPr algn="l"/>
            <a:r>
              <a:rPr lang="en-IN" sz="1600" dirty="0">
                <a:solidFill>
                  <a:srgbClr val="71FF11"/>
                </a:solidFill>
              </a:rPr>
              <a:t>Estimation of pa pressure using echo</a:t>
            </a:r>
            <a:br>
              <a:rPr lang="en-IN" sz="1600" dirty="0">
                <a:solidFill>
                  <a:srgbClr val="71FF11"/>
                </a:solidFill>
              </a:rPr>
            </a:br>
            <a:br>
              <a:rPr lang="en-IN" sz="1600" dirty="0">
                <a:solidFill>
                  <a:srgbClr val="71FF11"/>
                </a:solidFill>
              </a:rPr>
            </a:br>
            <a:r>
              <a:rPr lang="en-IN" sz="1600" b="1" cap="all" dirty="0">
                <a:solidFill>
                  <a:srgbClr val="FFC000"/>
                </a:solidFill>
                <a:effectLst/>
                <a:latin typeface="Bahnschrift" panose="020B0502040204020203" pitchFamily="34" charset="0"/>
              </a:rPr>
              <a:t>RA pressure using </a:t>
            </a:r>
            <a:r>
              <a:rPr lang="en-IN" sz="1600" b="1" cap="all" dirty="0" err="1">
                <a:solidFill>
                  <a:srgbClr val="FFC000"/>
                </a:solidFill>
                <a:effectLst/>
                <a:latin typeface="Bahnschrift" panose="020B0502040204020203" pitchFamily="34" charset="0"/>
              </a:rPr>
              <a:t>ivc</a:t>
            </a:r>
            <a:endParaRPr lang="en-IN" sz="1600" dirty="0">
              <a:solidFill>
                <a:srgbClr val="71FF11"/>
              </a:solidFill>
            </a:endParaRPr>
          </a:p>
        </p:txBody>
      </p:sp>
      <p:sp>
        <p:nvSpPr>
          <p:cNvPr id="7" name="Title 1">
            <a:extLst>
              <a:ext uri="{FF2B5EF4-FFF2-40B4-BE49-F238E27FC236}">
                <a16:creationId xmlns:a16="http://schemas.microsoft.com/office/drawing/2014/main" id="{C7BD52E6-6C72-454D-9D44-8E9F080E8A5A}"/>
              </a:ext>
            </a:extLst>
          </p:cNvPr>
          <p:cNvSpPr txBox="1">
            <a:spLocks/>
          </p:cNvSpPr>
          <p:nvPr/>
        </p:nvSpPr>
        <p:spPr>
          <a:xfrm>
            <a:off x="293310" y="4256313"/>
            <a:ext cx="2787347" cy="16219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gn="l"/>
            <a:r>
              <a:rPr lang="en-IN" sz="1600" dirty="0">
                <a:solidFill>
                  <a:srgbClr val="71FF11"/>
                </a:solidFill>
              </a:rPr>
              <a:t>Severity of pulmonary </a:t>
            </a:r>
            <a:r>
              <a:rPr lang="en-IN" sz="1600" dirty="0" err="1">
                <a:solidFill>
                  <a:srgbClr val="71FF11"/>
                </a:solidFill>
              </a:rPr>
              <a:t>htn</a:t>
            </a:r>
            <a:br>
              <a:rPr lang="en-IN" sz="1600" dirty="0">
                <a:solidFill>
                  <a:srgbClr val="71FF11"/>
                </a:solidFill>
              </a:rPr>
            </a:br>
            <a:br>
              <a:rPr lang="en-IN" sz="1600" dirty="0">
                <a:solidFill>
                  <a:srgbClr val="71FF11"/>
                </a:solidFill>
              </a:rPr>
            </a:br>
            <a:r>
              <a:rPr lang="en-IN" sz="1600" dirty="0">
                <a:solidFill>
                  <a:srgbClr val="FFC000"/>
                </a:solidFill>
                <a:effectLst/>
                <a:latin typeface="Bahnschrift" panose="020B0502040204020203" pitchFamily="34" charset="0"/>
              </a:rPr>
              <a:t>based on </a:t>
            </a:r>
            <a:r>
              <a:rPr lang="en-IN" sz="1600" dirty="0" err="1">
                <a:solidFill>
                  <a:srgbClr val="FFC000"/>
                </a:solidFill>
                <a:effectLst/>
                <a:latin typeface="Bahnschrift" panose="020B0502040204020203" pitchFamily="34" charset="0"/>
              </a:rPr>
              <a:t>rvsp</a:t>
            </a:r>
            <a:endParaRPr lang="en-IN" sz="1600" dirty="0">
              <a:solidFill>
                <a:srgbClr val="71FF11"/>
              </a:solidFill>
            </a:endParaRPr>
          </a:p>
        </p:txBody>
      </p:sp>
    </p:spTree>
    <p:extLst>
      <p:ext uri="{BB962C8B-B14F-4D97-AF65-F5344CB8AC3E}">
        <p14:creationId xmlns:p14="http://schemas.microsoft.com/office/powerpoint/2010/main" val="3453048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5F642-AF91-4DEB-8FC5-41CD5BA10262}"/>
              </a:ext>
            </a:extLst>
          </p:cNvPr>
          <p:cNvSpPr>
            <a:spLocks noGrp="1"/>
          </p:cNvSpPr>
          <p:nvPr>
            <p:ph type="title"/>
          </p:nvPr>
        </p:nvSpPr>
        <p:spPr>
          <a:xfrm>
            <a:off x="325966" y="291192"/>
            <a:ext cx="4202491" cy="590551"/>
          </a:xfrm>
        </p:spPr>
        <p:txBody>
          <a:bodyPr>
            <a:normAutofit/>
          </a:bodyPr>
          <a:lstStyle/>
          <a:p>
            <a:pPr algn="l"/>
            <a:r>
              <a:rPr lang="en-IN" sz="2000" dirty="0" err="1">
                <a:solidFill>
                  <a:srgbClr val="71FF11"/>
                </a:solidFill>
              </a:rPr>
              <a:t>Rv</a:t>
            </a:r>
            <a:r>
              <a:rPr lang="en-IN" sz="2000" dirty="0">
                <a:solidFill>
                  <a:srgbClr val="71FF11"/>
                </a:solidFill>
              </a:rPr>
              <a:t> in </a:t>
            </a:r>
            <a:r>
              <a:rPr lang="en-IN" sz="2000" dirty="0" err="1">
                <a:solidFill>
                  <a:srgbClr val="71FF11"/>
                </a:solidFill>
              </a:rPr>
              <a:t>pah</a:t>
            </a:r>
            <a:r>
              <a:rPr lang="en-IN" sz="2000" dirty="0">
                <a:solidFill>
                  <a:srgbClr val="71FF11"/>
                </a:solidFill>
              </a:rPr>
              <a:t> - morphology</a:t>
            </a:r>
          </a:p>
        </p:txBody>
      </p:sp>
      <p:sp>
        <p:nvSpPr>
          <p:cNvPr id="3" name="Content Placeholder 2">
            <a:extLst>
              <a:ext uri="{FF2B5EF4-FFF2-40B4-BE49-F238E27FC236}">
                <a16:creationId xmlns:a16="http://schemas.microsoft.com/office/drawing/2014/main" id="{308639C5-CA44-4CDE-84B9-530BDD0FC494}"/>
              </a:ext>
            </a:extLst>
          </p:cNvPr>
          <p:cNvSpPr>
            <a:spLocks noGrp="1"/>
          </p:cNvSpPr>
          <p:nvPr>
            <p:ph idx="1"/>
          </p:nvPr>
        </p:nvSpPr>
        <p:spPr>
          <a:xfrm>
            <a:off x="325966" y="979715"/>
            <a:ext cx="3157463" cy="4125686"/>
          </a:xfrm>
        </p:spPr>
        <p:txBody>
          <a:bodyPr>
            <a:normAutofit/>
          </a:bodyPr>
          <a:lstStyle/>
          <a:p>
            <a:pPr algn="just">
              <a:buFont typeface="Wingdings" panose="05000000000000000000" pitchFamily="2" charset="2"/>
              <a:buChar char="Ø"/>
            </a:pPr>
            <a:r>
              <a:rPr lang="en-IN" sz="1600" dirty="0">
                <a:latin typeface="Bahnschrift" panose="020B0502040204020203" pitchFamily="34" charset="0"/>
              </a:rPr>
              <a:t>First step is obtaining a RV focused image in apical 4 chamber view</a:t>
            </a:r>
          </a:p>
          <a:p>
            <a:pPr algn="just"/>
            <a:endParaRPr lang="en-IN" sz="1600" dirty="0">
              <a:latin typeface="Bahnschrift" panose="020B0502040204020203" pitchFamily="34" charset="0"/>
            </a:endParaRPr>
          </a:p>
          <a:p>
            <a:pPr algn="just">
              <a:buFont typeface="Wingdings" panose="05000000000000000000" pitchFamily="2" charset="2"/>
              <a:buChar char="Ø"/>
            </a:pPr>
            <a:r>
              <a:rPr lang="en-IN" sz="1600" b="0" i="0" dirty="0">
                <a:effectLst/>
                <a:latin typeface="Bahnschrift" panose="020B0502040204020203" pitchFamily="34" charset="0"/>
              </a:rPr>
              <a:t>RV focused view is obtained by angling the sound beam medially toward the patient’s right shoulder. Slight adjustments in angle and rotation maybe necessary to demonstrate all the structures for this view optimally.</a:t>
            </a:r>
            <a:endParaRPr lang="en-IN" sz="1600" dirty="0">
              <a:latin typeface="Bahnschrift" panose="020B0502040204020203" pitchFamily="34" charset="0"/>
            </a:endParaRPr>
          </a:p>
        </p:txBody>
      </p:sp>
      <p:pic>
        <p:nvPicPr>
          <p:cNvPr id="5" name="Picture 4">
            <a:extLst>
              <a:ext uri="{FF2B5EF4-FFF2-40B4-BE49-F238E27FC236}">
                <a16:creationId xmlns:a16="http://schemas.microsoft.com/office/drawing/2014/main" id="{5BEF6DB3-C46D-4199-8359-E6ED09FA4F6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6825" t="21428" r="3968"/>
          <a:stretch/>
        </p:blipFill>
        <p:spPr>
          <a:xfrm>
            <a:off x="3755571" y="957943"/>
            <a:ext cx="8436428" cy="58456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2168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EC7EFE-95C4-44DC-8985-CB46EA8BB702}"/>
              </a:ext>
            </a:extLst>
          </p:cNvPr>
          <p:cNvSpPr>
            <a:spLocks noGrp="1"/>
          </p:cNvSpPr>
          <p:nvPr>
            <p:ph idx="1"/>
          </p:nvPr>
        </p:nvSpPr>
        <p:spPr>
          <a:xfrm>
            <a:off x="325966" y="996607"/>
            <a:ext cx="2830891" cy="2149364"/>
          </a:xfrm>
        </p:spPr>
        <p:txBody>
          <a:bodyPr/>
          <a:lstStyle/>
          <a:p>
            <a:pPr>
              <a:buFont typeface="Wingdings" panose="05000000000000000000" pitchFamily="2" charset="2"/>
              <a:buChar char="Ø"/>
            </a:pPr>
            <a:r>
              <a:rPr lang="en-IN" b="1" dirty="0">
                <a:solidFill>
                  <a:srgbClr val="FFC000"/>
                </a:solidFill>
                <a:latin typeface="Bahnschrift" panose="020B0502040204020203" pitchFamily="34" charset="0"/>
              </a:rPr>
              <a:t>Qualitative </a:t>
            </a:r>
            <a:r>
              <a:rPr lang="en-IN" dirty="0">
                <a:latin typeface="Bahnschrift" panose="020B0502040204020203" pitchFamily="34" charset="0"/>
              </a:rPr>
              <a:t>assessment of RV size</a:t>
            </a:r>
          </a:p>
          <a:p>
            <a:r>
              <a:rPr lang="en-IN" sz="1800" dirty="0">
                <a:latin typeface="Bahnschrift" panose="020B0502040204020203" pitchFamily="34" charset="0"/>
              </a:rPr>
              <a:t>Eyeballing method</a:t>
            </a:r>
          </a:p>
        </p:txBody>
      </p:sp>
      <p:pic>
        <p:nvPicPr>
          <p:cNvPr id="5" name="Picture 4">
            <a:extLst>
              <a:ext uri="{FF2B5EF4-FFF2-40B4-BE49-F238E27FC236}">
                <a16:creationId xmlns:a16="http://schemas.microsoft.com/office/drawing/2014/main" id="{A7CE58B6-10D6-4ADA-9255-A87269D41C4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857" t="15132" r="3334"/>
          <a:stretch/>
        </p:blipFill>
        <p:spPr>
          <a:xfrm>
            <a:off x="3432231" y="881743"/>
            <a:ext cx="8759769" cy="59218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a:extLst>
              <a:ext uri="{FF2B5EF4-FFF2-40B4-BE49-F238E27FC236}">
                <a16:creationId xmlns:a16="http://schemas.microsoft.com/office/drawing/2014/main" id="{B282863F-346F-4AA7-9359-AAD4E8670509}"/>
              </a:ext>
            </a:extLst>
          </p:cNvPr>
          <p:cNvSpPr>
            <a:spLocks noGrp="1"/>
          </p:cNvSpPr>
          <p:nvPr>
            <p:ph type="title"/>
          </p:nvPr>
        </p:nvSpPr>
        <p:spPr>
          <a:xfrm>
            <a:off x="325966" y="291192"/>
            <a:ext cx="4202491" cy="590551"/>
          </a:xfrm>
        </p:spPr>
        <p:txBody>
          <a:bodyPr>
            <a:normAutofit/>
          </a:bodyPr>
          <a:lstStyle/>
          <a:p>
            <a:pPr algn="l"/>
            <a:r>
              <a:rPr lang="en-IN" sz="2000" dirty="0" err="1">
                <a:solidFill>
                  <a:srgbClr val="71FF11"/>
                </a:solidFill>
              </a:rPr>
              <a:t>Rv</a:t>
            </a:r>
            <a:r>
              <a:rPr lang="en-IN" sz="2000" dirty="0">
                <a:solidFill>
                  <a:srgbClr val="71FF11"/>
                </a:solidFill>
              </a:rPr>
              <a:t> in </a:t>
            </a:r>
            <a:r>
              <a:rPr lang="en-IN" sz="2000" dirty="0" err="1">
                <a:solidFill>
                  <a:srgbClr val="71FF11"/>
                </a:solidFill>
              </a:rPr>
              <a:t>pah</a:t>
            </a:r>
            <a:r>
              <a:rPr lang="en-IN" sz="2000" dirty="0">
                <a:solidFill>
                  <a:srgbClr val="71FF11"/>
                </a:solidFill>
              </a:rPr>
              <a:t> - morphology</a:t>
            </a:r>
          </a:p>
        </p:txBody>
      </p:sp>
    </p:spTree>
    <p:extLst>
      <p:ext uri="{BB962C8B-B14F-4D97-AF65-F5344CB8AC3E}">
        <p14:creationId xmlns:p14="http://schemas.microsoft.com/office/powerpoint/2010/main" val="484773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B30631-2335-4988-BBFA-F5BFF74F18A0}"/>
              </a:ext>
            </a:extLst>
          </p:cNvPr>
          <p:cNvSpPr>
            <a:spLocks noGrp="1"/>
          </p:cNvSpPr>
          <p:nvPr>
            <p:ph idx="1"/>
          </p:nvPr>
        </p:nvSpPr>
        <p:spPr>
          <a:xfrm>
            <a:off x="325967" y="881743"/>
            <a:ext cx="5399920" cy="5685065"/>
          </a:xfrm>
        </p:spPr>
        <p:txBody>
          <a:bodyPr>
            <a:normAutofit/>
          </a:bodyPr>
          <a:lstStyle/>
          <a:p>
            <a:pPr marL="0" indent="0">
              <a:buNone/>
            </a:pPr>
            <a:r>
              <a:rPr lang="en-IN" b="1" dirty="0">
                <a:solidFill>
                  <a:srgbClr val="FFC000"/>
                </a:solidFill>
                <a:effectLst/>
                <a:latin typeface="Bahnschrift" panose="020B0502040204020203" pitchFamily="34" charset="0"/>
              </a:rPr>
              <a:t>Quantitative assessment</a:t>
            </a:r>
          </a:p>
          <a:p>
            <a:pPr>
              <a:spcAft>
                <a:spcPts val="1200"/>
              </a:spcAft>
              <a:buFont typeface="Wingdings" panose="05000000000000000000" pitchFamily="2" charset="2"/>
              <a:buChar char="Ø"/>
            </a:pPr>
            <a:r>
              <a:rPr lang="en-IN" sz="1800" dirty="0">
                <a:effectLst/>
                <a:latin typeface="Bahnschrift" panose="020B0502040204020203" pitchFamily="34" charset="0"/>
              </a:rPr>
              <a:t>Measurement taken at end diastole from RV focused view in apical 4 chamber view</a:t>
            </a:r>
          </a:p>
          <a:p>
            <a:pPr>
              <a:spcAft>
                <a:spcPts val="1200"/>
              </a:spcAft>
              <a:buFont typeface="Wingdings" panose="05000000000000000000" pitchFamily="2" charset="2"/>
              <a:buChar char="Ø"/>
            </a:pPr>
            <a:r>
              <a:rPr lang="en-IN" sz="1800" dirty="0">
                <a:effectLst/>
                <a:latin typeface="Bahnschrift" panose="020B0502040204020203" pitchFamily="34" charset="0"/>
              </a:rPr>
              <a:t>Optimization of image to have maximum diameter without foreshortening</a:t>
            </a:r>
          </a:p>
          <a:p>
            <a:pPr>
              <a:buFont typeface="Wingdings" panose="05000000000000000000" pitchFamily="2" charset="2"/>
              <a:buChar char="Ø"/>
            </a:pPr>
            <a:r>
              <a:rPr lang="en-IN" sz="1800" dirty="0">
                <a:effectLst/>
                <a:latin typeface="Bahnschrift" panose="020B0502040204020203" pitchFamily="34" charset="0"/>
              </a:rPr>
              <a:t>RV Enlargement</a:t>
            </a:r>
          </a:p>
          <a:p>
            <a:pPr lvl="1"/>
            <a:r>
              <a:rPr lang="en-IN" sz="1600" dirty="0">
                <a:effectLst/>
                <a:latin typeface="Bahnschrift" panose="020B0502040204020203" pitchFamily="34" charset="0"/>
              </a:rPr>
              <a:t>RV D1 &gt; 42 mm or RV D2 &gt; 36 mm</a:t>
            </a:r>
          </a:p>
          <a:p>
            <a:pPr lvl="1"/>
            <a:r>
              <a:rPr lang="en-IN" sz="1600" dirty="0">
                <a:effectLst/>
                <a:latin typeface="Bahnschrift" panose="020B0502040204020203" pitchFamily="34" charset="0"/>
              </a:rPr>
              <a:t>RV length &gt; 82 mm</a:t>
            </a:r>
          </a:p>
          <a:p>
            <a:pPr lvl="1"/>
            <a:r>
              <a:rPr lang="en-IN" sz="1600" dirty="0">
                <a:effectLst/>
                <a:latin typeface="Bahnschrift" panose="020B0502040204020203" pitchFamily="34" charset="0"/>
              </a:rPr>
              <a:t>RV Area &gt; 28 cm2</a:t>
            </a:r>
          </a:p>
          <a:p>
            <a:pPr lvl="1">
              <a:spcAft>
                <a:spcPts val="1200"/>
              </a:spcAft>
            </a:pPr>
            <a:r>
              <a:rPr lang="en-IN" sz="1600" dirty="0">
                <a:effectLst/>
                <a:latin typeface="Bahnschrift" panose="020B0502040204020203" pitchFamily="34" charset="0"/>
              </a:rPr>
              <a:t>RVH – RV thickness &gt; 5 mm</a:t>
            </a:r>
          </a:p>
          <a:p>
            <a:pPr>
              <a:buFont typeface="Wingdings" panose="05000000000000000000" pitchFamily="2" charset="2"/>
              <a:buChar char="Ø"/>
            </a:pPr>
            <a:r>
              <a:rPr lang="en-IN" sz="1800" dirty="0">
                <a:effectLst/>
                <a:latin typeface="Bahnschrift" panose="020B0502040204020203" pitchFamily="34" charset="0"/>
              </a:rPr>
              <a:t>RV end diastolic diameter has been identified as a predictor of survival in patients with chronic pulmonary disease</a:t>
            </a:r>
          </a:p>
        </p:txBody>
      </p:sp>
      <p:pic>
        <p:nvPicPr>
          <p:cNvPr id="5" name="Picture 4">
            <a:extLst>
              <a:ext uri="{FF2B5EF4-FFF2-40B4-BE49-F238E27FC236}">
                <a16:creationId xmlns:a16="http://schemas.microsoft.com/office/drawing/2014/main" id="{CE54A9A0-9175-4BA3-A7EA-A756EA829FD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9766" t="12963" r="1638"/>
          <a:stretch/>
        </p:blipFill>
        <p:spPr>
          <a:xfrm>
            <a:off x="7271658" y="23029"/>
            <a:ext cx="4808048" cy="6787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a:extLst>
              <a:ext uri="{FF2B5EF4-FFF2-40B4-BE49-F238E27FC236}">
                <a16:creationId xmlns:a16="http://schemas.microsoft.com/office/drawing/2014/main" id="{DD0DE6B4-4C27-410C-8E6F-44E22E133C32}"/>
              </a:ext>
            </a:extLst>
          </p:cNvPr>
          <p:cNvSpPr>
            <a:spLocks noGrp="1"/>
          </p:cNvSpPr>
          <p:nvPr>
            <p:ph type="title"/>
          </p:nvPr>
        </p:nvSpPr>
        <p:spPr>
          <a:xfrm>
            <a:off x="325966" y="291192"/>
            <a:ext cx="4202491" cy="590551"/>
          </a:xfrm>
        </p:spPr>
        <p:txBody>
          <a:bodyPr>
            <a:normAutofit/>
          </a:bodyPr>
          <a:lstStyle/>
          <a:p>
            <a:pPr algn="l"/>
            <a:r>
              <a:rPr lang="en-IN" sz="2000" dirty="0" err="1">
                <a:solidFill>
                  <a:srgbClr val="71FF11"/>
                </a:solidFill>
              </a:rPr>
              <a:t>Rv</a:t>
            </a:r>
            <a:r>
              <a:rPr lang="en-IN" sz="2000" dirty="0">
                <a:solidFill>
                  <a:srgbClr val="71FF11"/>
                </a:solidFill>
              </a:rPr>
              <a:t> in </a:t>
            </a:r>
            <a:r>
              <a:rPr lang="en-IN" sz="2000" dirty="0" err="1">
                <a:solidFill>
                  <a:srgbClr val="71FF11"/>
                </a:solidFill>
              </a:rPr>
              <a:t>pah</a:t>
            </a:r>
            <a:r>
              <a:rPr lang="en-IN" sz="2000" dirty="0">
                <a:solidFill>
                  <a:srgbClr val="71FF11"/>
                </a:solidFill>
              </a:rPr>
              <a:t> - morphology</a:t>
            </a:r>
          </a:p>
        </p:txBody>
      </p:sp>
    </p:spTree>
    <p:extLst>
      <p:ext uri="{BB962C8B-B14F-4D97-AF65-F5344CB8AC3E}">
        <p14:creationId xmlns:p14="http://schemas.microsoft.com/office/powerpoint/2010/main" val="1136395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EAC231-F4B7-49EE-BCAF-1D79D4E3F41C}"/>
              </a:ext>
            </a:extLst>
          </p:cNvPr>
          <p:cNvSpPr>
            <a:spLocks noGrp="1"/>
          </p:cNvSpPr>
          <p:nvPr>
            <p:ph idx="1"/>
          </p:nvPr>
        </p:nvSpPr>
        <p:spPr>
          <a:xfrm>
            <a:off x="325966" y="881743"/>
            <a:ext cx="11387063" cy="2984478"/>
          </a:xfrm>
        </p:spPr>
        <p:txBody>
          <a:bodyPr>
            <a:normAutofit/>
          </a:bodyPr>
          <a:lstStyle/>
          <a:p>
            <a:pPr algn="just">
              <a:buFont typeface="Wingdings" panose="05000000000000000000" pitchFamily="2" charset="2"/>
              <a:buChar char="Ø"/>
            </a:pPr>
            <a:r>
              <a:rPr lang="en-IN" sz="1400" b="0" i="0" u="none" strike="noStrike" baseline="0" dirty="0">
                <a:latin typeface="Bahnschrift" panose="020B0502040204020203" pitchFamily="34" charset="0"/>
              </a:rPr>
              <a:t>Normally shape of left ventricle </a:t>
            </a:r>
            <a:r>
              <a:rPr lang="en-IN" sz="1400" dirty="0">
                <a:latin typeface="Bahnschrift" panose="020B0502040204020203" pitchFamily="34" charset="0"/>
              </a:rPr>
              <a:t>is</a:t>
            </a:r>
            <a:r>
              <a:rPr lang="en-IN" sz="1400" b="0" i="0" u="none" strike="noStrike" baseline="0" dirty="0">
                <a:latin typeface="Bahnschrift" panose="020B0502040204020203" pitchFamily="34" charset="0"/>
              </a:rPr>
              <a:t> circular both during systole and diastole.</a:t>
            </a:r>
          </a:p>
          <a:p>
            <a:pPr algn="just">
              <a:buFont typeface="Wingdings" panose="05000000000000000000" pitchFamily="2" charset="2"/>
              <a:buChar char="Ø"/>
            </a:pPr>
            <a:r>
              <a:rPr lang="en-IN" sz="1400" b="0" i="0" u="none" strike="noStrike" baseline="0" dirty="0">
                <a:latin typeface="Bahnschrift" panose="020B0502040204020203" pitchFamily="34" charset="0"/>
              </a:rPr>
              <a:t>Increase in RV pressure causes the flattening of IVS towards LV, which gives a D shape of LV.</a:t>
            </a:r>
          </a:p>
          <a:p>
            <a:pPr algn="just">
              <a:buFont typeface="Wingdings" panose="05000000000000000000" pitchFamily="2" charset="2"/>
              <a:buChar char="Ø"/>
            </a:pPr>
            <a:r>
              <a:rPr lang="en-IN" sz="1400" b="0" i="0" u="none" strike="noStrike" baseline="0" dirty="0">
                <a:solidFill>
                  <a:srgbClr val="FFC000"/>
                </a:solidFill>
                <a:latin typeface="Bahnschrift" panose="020B0502040204020203" pitchFamily="34" charset="0"/>
              </a:rPr>
              <a:t>LV eccentricity index </a:t>
            </a:r>
            <a:r>
              <a:rPr lang="en-IN" sz="1400" b="0" i="0" u="none" strike="noStrike" baseline="0" dirty="0">
                <a:latin typeface="Bahnschrift" panose="020B0502040204020203" pitchFamily="34" charset="0"/>
              </a:rPr>
              <a:t>is the ratio of the major axis of the LV parallel to the septum (D2) divided by the minor axis perpendicular to the septum (D1) and is measured in the parasternal short-axis view at the level of the LV papillary muscles in both end diastole and end systole.</a:t>
            </a:r>
          </a:p>
          <a:p>
            <a:pPr algn="just">
              <a:buFont typeface="Wingdings" panose="05000000000000000000" pitchFamily="2" charset="2"/>
              <a:buChar char="Ø"/>
            </a:pPr>
            <a:r>
              <a:rPr lang="en-IN" sz="1400" b="0" i="0" u="none" strike="noStrike" baseline="0" dirty="0">
                <a:latin typeface="Bahnschrift" panose="020B0502040204020203" pitchFamily="34" charset="0"/>
              </a:rPr>
              <a:t>D shape LV during diastole – RV Volume overload</a:t>
            </a:r>
          </a:p>
          <a:p>
            <a:pPr algn="just">
              <a:buFont typeface="Wingdings" panose="05000000000000000000" pitchFamily="2" charset="2"/>
              <a:buChar char="Ø"/>
            </a:pPr>
            <a:r>
              <a:rPr lang="en-IN" sz="1400" b="0" i="0" u="none" strike="noStrike" baseline="0" dirty="0">
                <a:latin typeface="Bahnschrift" panose="020B0502040204020203" pitchFamily="34" charset="0"/>
              </a:rPr>
              <a:t>D shaped LV during systole – RV pressure overload</a:t>
            </a:r>
          </a:p>
          <a:p>
            <a:pPr algn="just">
              <a:buFont typeface="Wingdings" panose="05000000000000000000" pitchFamily="2" charset="2"/>
              <a:buChar char="Ø"/>
            </a:pPr>
            <a:r>
              <a:rPr lang="en-IN" sz="1400" b="0" i="0" u="none" strike="noStrike" baseline="0" dirty="0">
                <a:latin typeface="Bahnschrift" panose="020B0502040204020203" pitchFamily="34" charset="0"/>
              </a:rPr>
              <a:t>D shape during both – combined overload of RV</a:t>
            </a:r>
          </a:p>
          <a:p>
            <a:pPr algn="just">
              <a:buFont typeface="Wingdings" panose="05000000000000000000" pitchFamily="2" charset="2"/>
              <a:buChar char="Ø"/>
            </a:pPr>
            <a:r>
              <a:rPr lang="en-IN" sz="1400" b="0" i="0" u="none" strike="noStrike" baseline="0" dirty="0">
                <a:latin typeface="Bahnschrift" panose="020B0502040204020203" pitchFamily="34" charset="0"/>
              </a:rPr>
              <a:t>LV diastolic eccentricity index in diastole </a:t>
            </a:r>
            <a:r>
              <a:rPr lang="en-IN" sz="1400" dirty="0">
                <a:latin typeface="Bahnschrift" panose="020B0502040204020203" pitchFamily="34" charset="0"/>
              </a:rPr>
              <a:t>&gt; </a:t>
            </a:r>
            <a:r>
              <a:rPr lang="en-IN" sz="1400" b="0" i="0" u="none" strike="noStrike" baseline="0" dirty="0">
                <a:latin typeface="Bahnschrift" panose="020B0502040204020203" pitchFamily="34" charset="0"/>
              </a:rPr>
              <a:t>1.7 has been shown to be prognostic of mortality in patients with idiopathic PAH</a:t>
            </a:r>
            <a:endParaRPr lang="en-IN" sz="1400" dirty="0">
              <a:latin typeface="Bahnschrift" panose="020B0502040204020203" pitchFamily="34" charset="0"/>
            </a:endParaRPr>
          </a:p>
        </p:txBody>
      </p:sp>
      <p:sp>
        <p:nvSpPr>
          <p:cNvPr id="4" name="Title 1">
            <a:extLst>
              <a:ext uri="{FF2B5EF4-FFF2-40B4-BE49-F238E27FC236}">
                <a16:creationId xmlns:a16="http://schemas.microsoft.com/office/drawing/2014/main" id="{CFCB19AE-0058-4B5C-BF14-F1801A7D4C72}"/>
              </a:ext>
            </a:extLst>
          </p:cNvPr>
          <p:cNvSpPr>
            <a:spLocks noGrp="1"/>
          </p:cNvSpPr>
          <p:nvPr>
            <p:ph type="title"/>
          </p:nvPr>
        </p:nvSpPr>
        <p:spPr>
          <a:xfrm>
            <a:off x="325966" y="291192"/>
            <a:ext cx="5628520" cy="590551"/>
          </a:xfrm>
        </p:spPr>
        <p:txBody>
          <a:bodyPr>
            <a:normAutofit/>
          </a:bodyPr>
          <a:lstStyle/>
          <a:p>
            <a:pPr algn="l"/>
            <a:r>
              <a:rPr lang="en-IN" sz="2000" dirty="0">
                <a:solidFill>
                  <a:srgbClr val="71FF11"/>
                </a:solidFill>
              </a:rPr>
              <a:t>Left ventricle in </a:t>
            </a:r>
            <a:r>
              <a:rPr lang="en-IN" sz="2000" dirty="0" err="1">
                <a:solidFill>
                  <a:srgbClr val="71FF11"/>
                </a:solidFill>
              </a:rPr>
              <a:t>pah</a:t>
            </a:r>
            <a:endParaRPr lang="en-IN" sz="2000" dirty="0">
              <a:solidFill>
                <a:srgbClr val="71FF11"/>
              </a:solidFill>
            </a:endParaRPr>
          </a:p>
        </p:txBody>
      </p:sp>
      <p:pic>
        <p:nvPicPr>
          <p:cNvPr id="5" name="Content Placeholder 4">
            <a:extLst>
              <a:ext uri="{FF2B5EF4-FFF2-40B4-BE49-F238E27FC236}">
                <a16:creationId xmlns:a16="http://schemas.microsoft.com/office/drawing/2014/main" id="{18C255A5-A944-44BA-B02D-895C7836F347}"/>
              </a:ext>
            </a:extLst>
          </p:cNvPr>
          <p:cNvPicPr>
            <a:picLocks noChangeAspect="1"/>
          </p:cNvPicPr>
          <p:nvPr/>
        </p:nvPicPr>
        <p:blipFill>
          <a:blip r:embed="rId2">
            <a:lum bright="20000" contrast="40000"/>
          </a:blip>
          <a:stretch>
            <a:fillRect/>
          </a:stretch>
        </p:blipFill>
        <p:spPr>
          <a:xfrm>
            <a:off x="1099457" y="4169229"/>
            <a:ext cx="9993085" cy="2688771"/>
          </a:xfrm>
          <a:prstGeom prst="rect">
            <a:avLst/>
          </a:prstGeom>
        </p:spPr>
      </p:pic>
    </p:spTree>
    <p:extLst>
      <p:ext uri="{BB962C8B-B14F-4D97-AF65-F5344CB8AC3E}">
        <p14:creationId xmlns:p14="http://schemas.microsoft.com/office/powerpoint/2010/main" val="1924017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9F7D6A-E503-4538-A371-382D3882929F}"/>
              </a:ext>
            </a:extLst>
          </p:cNvPr>
          <p:cNvSpPr>
            <a:spLocks noGrp="1"/>
          </p:cNvSpPr>
          <p:nvPr>
            <p:ph idx="1"/>
          </p:nvPr>
        </p:nvSpPr>
        <p:spPr>
          <a:xfrm>
            <a:off x="348344" y="931293"/>
            <a:ext cx="10353762" cy="4859908"/>
          </a:xfrm>
        </p:spPr>
        <p:txBody>
          <a:bodyPr>
            <a:normAutofit/>
          </a:bodyPr>
          <a:lstStyle/>
          <a:p>
            <a:pPr>
              <a:lnSpc>
                <a:spcPct val="150000"/>
              </a:lnSpc>
              <a:buFont typeface="Wingdings" panose="05000000000000000000" pitchFamily="2" charset="2"/>
              <a:buChar char="Ø"/>
            </a:pPr>
            <a:r>
              <a:rPr lang="en-IN" dirty="0">
                <a:solidFill>
                  <a:srgbClr val="FFC000"/>
                </a:solidFill>
                <a:effectLst/>
                <a:latin typeface="Bahnschrift" panose="020B0502040204020203" pitchFamily="34" charset="0"/>
              </a:rPr>
              <a:t>RV function evaluation methods –</a:t>
            </a:r>
          </a:p>
          <a:p>
            <a:pPr lvl="1">
              <a:lnSpc>
                <a:spcPct val="150000"/>
              </a:lnSpc>
            </a:pPr>
            <a:r>
              <a:rPr lang="en-IN" b="0" i="0" dirty="0">
                <a:effectLst/>
                <a:latin typeface="Bahnschrift" panose="020B0502040204020203" pitchFamily="34" charset="0"/>
              </a:rPr>
              <a:t>Tricuspid annular plane systolic excursion (TAPSE)</a:t>
            </a:r>
          </a:p>
          <a:p>
            <a:pPr lvl="1">
              <a:lnSpc>
                <a:spcPct val="150000"/>
              </a:lnSpc>
            </a:pPr>
            <a:r>
              <a:rPr lang="en-IN" b="0" i="0" dirty="0">
                <a:effectLst/>
                <a:latin typeface="Bahnschrift" panose="020B0502040204020203" pitchFamily="34" charset="0"/>
              </a:rPr>
              <a:t>Tricuspid annulus TDI velocities (S’)</a:t>
            </a:r>
          </a:p>
          <a:p>
            <a:pPr lvl="1">
              <a:lnSpc>
                <a:spcPct val="150000"/>
              </a:lnSpc>
            </a:pPr>
            <a:r>
              <a:rPr lang="en-IN" b="0" i="0" dirty="0">
                <a:effectLst/>
                <a:latin typeface="Bahnschrift" panose="020B0502040204020203" pitchFamily="34" charset="0"/>
              </a:rPr>
              <a:t>RV MPI (</a:t>
            </a:r>
            <a:r>
              <a:rPr lang="en-IN" b="0" i="0" dirty="0" err="1">
                <a:effectLst/>
                <a:latin typeface="Bahnschrift" panose="020B0502040204020203" pitchFamily="34" charset="0"/>
              </a:rPr>
              <a:t>Tei</a:t>
            </a:r>
            <a:r>
              <a:rPr lang="en-IN" b="0" i="0" dirty="0">
                <a:effectLst/>
                <a:latin typeface="Bahnschrift" panose="020B0502040204020203" pitchFamily="34" charset="0"/>
              </a:rPr>
              <a:t> Index)</a:t>
            </a:r>
          </a:p>
          <a:p>
            <a:pPr lvl="1">
              <a:lnSpc>
                <a:spcPct val="150000"/>
              </a:lnSpc>
            </a:pPr>
            <a:r>
              <a:rPr lang="en-IN" b="0" i="0" dirty="0">
                <a:effectLst/>
                <a:latin typeface="Bahnschrift" panose="020B0502040204020203" pitchFamily="34" charset="0"/>
              </a:rPr>
              <a:t>RV area fractional shortening</a:t>
            </a:r>
          </a:p>
          <a:p>
            <a:pPr lvl="1">
              <a:lnSpc>
                <a:spcPct val="150000"/>
              </a:lnSpc>
            </a:pPr>
            <a:r>
              <a:rPr lang="en-IN" b="0" i="0" dirty="0" err="1">
                <a:effectLst/>
                <a:latin typeface="Bahnschrift" panose="020B0502040204020203" pitchFamily="34" charset="0"/>
              </a:rPr>
              <a:t>Dp</a:t>
            </a:r>
            <a:r>
              <a:rPr lang="en-IN" b="0" i="0" dirty="0">
                <a:effectLst/>
                <a:latin typeface="Bahnschrift" panose="020B0502040204020203" pitchFamily="34" charset="0"/>
              </a:rPr>
              <a:t>/dt method</a:t>
            </a:r>
          </a:p>
          <a:p>
            <a:pPr lvl="1">
              <a:lnSpc>
                <a:spcPct val="150000"/>
              </a:lnSpc>
            </a:pPr>
            <a:r>
              <a:rPr lang="en-IN" b="0" i="0" dirty="0">
                <a:effectLst/>
                <a:latin typeface="Bahnschrift" panose="020B0502040204020203" pitchFamily="34" charset="0"/>
              </a:rPr>
              <a:t>RV longitudinal strain measurement</a:t>
            </a:r>
          </a:p>
          <a:p>
            <a:pPr lvl="1">
              <a:lnSpc>
                <a:spcPct val="150000"/>
              </a:lnSpc>
            </a:pPr>
            <a:r>
              <a:rPr lang="en-IN" dirty="0">
                <a:effectLst/>
                <a:latin typeface="Bahnschrift" panose="020B0502040204020203" pitchFamily="34" charset="0"/>
              </a:rPr>
              <a:t>3D RV volume assessment</a:t>
            </a:r>
          </a:p>
          <a:p>
            <a:pPr lvl="1">
              <a:lnSpc>
                <a:spcPct val="150000"/>
              </a:lnSpc>
            </a:pPr>
            <a:r>
              <a:rPr lang="en-IN" dirty="0">
                <a:effectLst/>
                <a:latin typeface="Bahnschrift" panose="020B0502040204020203" pitchFamily="34" charset="0"/>
              </a:rPr>
              <a:t>3D strain imaging</a:t>
            </a:r>
            <a:endParaRPr lang="en-IN" dirty="0">
              <a:latin typeface="Bahnschrift" panose="020B0502040204020203" pitchFamily="34" charset="0"/>
            </a:endParaRPr>
          </a:p>
        </p:txBody>
      </p:sp>
      <p:sp>
        <p:nvSpPr>
          <p:cNvPr id="4" name="Title 1">
            <a:extLst>
              <a:ext uri="{FF2B5EF4-FFF2-40B4-BE49-F238E27FC236}">
                <a16:creationId xmlns:a16="http://schemas.microsoft.com/office/drawing/2014/main" id="{A949C496-541D-4287-8AF7-0A36341B59EB}"/>
              </a:ext>
            </a:extLst>
          </p:cNvPr>
          <p:cNvSpPr>
            <a:spLocks noGrp="1"/>
          </p:cNvSpPr>
          <p:nvPr>
            <p:ph type="title"/>
          </p:nvPr>
        </p:nvSpPr>
        <p:spPr>
          <a:xfrm>
            <a:off x="348344" y="228599"/>
            <a:ext cx="3820886" cy="598715"/>
          </a:xfrm>
        </p:spPr>
        <p:txBody>
          <a:bodyPr>
            <a:normAutofit/>
          </a:bodyPr>
          <a:lstStyle/>
          <a:p>
            <a:pPr algn="l"/>
            <a:r>
              <a:rPr lang="en-IN" sz="2000" dirty="0" err="1">
                <a:solidFill>
                  <a:srgbClr val="71FF11"/>
                </a:solidFill>
                <a:effectLst/>
              </a:rPr>
              <a:t>Rv</a:t>
            </a:r>
            <a:r>
              <a:rPr lang="en-IN" sz="2000" dirty="0">
                <a:solidFill>
                  <a:srgbClr val="71FF11"/>
                </a:solidFill>
                <a:effectLst/>
              </a:rPr>
              <a:t> in </a:t>
            </a:r>
            <a:r>
              <a:rPr lang="en-IN" sz="2000" dirty="0" err="1">
                <a:solidFill>
                  <a:srgbClr val="71FF11"/>
                </a:solidFill>
                <a:effectLst/>
              </a:rPr>
              <a:t>pah</a:t>
            </a:r>
            <a:r>
              <a:rPr lang="en-IN" sz="2000" dirty="0">
                <a:solidFill>
                  <a:srgbClr val="71FF11"/>
                </a:solidFill>
                <a:effectLst/>
              </a:rPr>
              <a:t> - function</a:t>
            </a:r>
          </a:p>
        </p:txBody>
      </p:sp>
    </p:spTree>
    <p:extLst>
      <p:ext uri="{BB962C8B-B14F-4D97-AF65-F5344CB8AC3E}">
        <p14:creationId xmlns:p14="http://schemas.microsoft.com/office/powerpoint/2010/main" val="2434045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008201-C58B-42B6-8D5C-2194A325D50D}"/>
              </a:ext>
            </a:extLst>
          </p:cNvPr>
          <p:cNvSpPr>
            <a:spLocks noGrp="1"/>
          </p:cNvSpPr>
          <p:nvPr>
            <p:ph idx="1"/>
          </p:nvPr>
        </p:nvSpPr>
        <p:spPr>
          <a:xfrm>
            <a:off x="348344" y="827314"/>
            <a:ext cx="6487885" cy="5802087"/>
          </a:xfrm>
        </p:spPr>
        <p:txBody>
          <a:bodyPr>
            <a:normAutofit/>
          </a:bodyPr>
          <a:lstStyle/>
          <a:p>
            <a:pPr marL="0" indent="0" algn="just">
              <a:buNone/>
            </a:pPr>
            <a:r>
              <a:rPr lang="en-IN" b="1" i="0" dirty="0">
                <a:solidFill>
                  <a:srgbClr val="FFC000"/>
                </a:solidFill>
                <a:effectLst/>
                <a:latin typeface="Bahnschrift" panose="020B0502040204020203" pitchFamily="34" charset="0"/>
              </a:rPr>
              <a:t>TAPSE</a:t>
            </a:r>
          </a:p>
          <a:p>
            <a:pPr algn="just"/>
            <a:r>
              <a:rPr lang="en-IN" sz="1600" dirty="0">
                <a:latin typeface="Bahnschrift" panose="020B0502040204020203" pitchFamily="34" charset="0"/>
              </a:rPr>
              <a:t>D</a:t>
            </a:r>
            <a:r>
              <a:rPr lang="en-IN" sz="1600" b="0" i="0" u="none" strike="noStrike" baseline="0" dirty="0">
                <a:latin typeface="Bahnschrift" panose="020B0502040204020203" pitchFamily="34" charset="0"/>
              </a:rPr>
              <a:t>efined by the total excursion of the tricuspid annulus from its highest position after atrial ascent to the peak descent during ventricular systole</a:t>
            </a:r>
          </a:p>
          <a:p>
            <a:pPr algn="just"/>
            <a:r>
              <a:rPr lang="en-IN" sz="1600" b="0" i="0" dirty="0">
                <a:effectLst/>
                <a:latin typeface="Bahnschrift" panose="020B0502040204020203" pitchFamily="34" charset="0"/>
              </a:rPr>
              <a:t>In Apical-4 chamber view, place M-Mode cursor through the lateral tricuspid annulus and measure excursion from end-diastole to end-systole averaged over 3 beats</a:t>
            </a:r>
          </a:p>
          <a:p>
            <a:pPr algn="just"/>
            <a:r>
              <a:rPr lang="en-IN" sz="1600" b="0" i="0" dirty="0">
                <a:effectLst/>
                <a:latin typeface="Bahnschrift" panose="020B0502040204020203" pitchFamily="34" charset="0"/>
              </a:rPr>
              <a:t>Simple, reproducible</a:t>
            </a:r>
          </a:p>
          <a:p>
            <a:pPr algn="just"/>
            <a:r>
              <a:rPr lang="en-IN" sz="1600" b="0" i="0" dirty="0">
                <a:effectLst/>
                <a:latin typeface="Bahnschrift" panose="020B0502040204020203" pitchFamily="34" charset="0"/>
              </a:rPr>
              <a:t>Represents longitudinal function</a:t>
            </a:r>
          </a:p>
          <a:p>
            <a:pPr algn="just"/>
            <a:r>
              <a:rPr lang="en-IN" sz="1600" b="0" i="0" dirty="0">
                <a:effectLst/>
                <a:latin typeface="Bahnschrift" panose="020B0502040204020203" pitchFamily="34" charset="0"/>
              </a:rPr>
              <a:t>Correlates well with radionuclide angiography in determining RV systolic function.</a:t>
            </a:r>
          </a:p>
          <a:p>
            <a:pPr algn="just"/>
            <a:r>
              <a:rPr lang="en-IN" sz="1600" b="0" i="0" dirty="0">
                <a:effectLst/>
                <a:latin typeface="Bahnschrift" panose="020B0502040204020203" pitchFamily="34" charset="0"/>
              </a:rPr>
              <a:t>Relatively load and angle dependent.</a:t>
            </a:r>
          </a:p>
          <a:p>
            <a:pPr algn="just"/>
            <a:r>
              <a:rPr lang="en-IN" sz="1600" b="0" i="0" dirty="0">
                <a:effectLst/>
                <a:latin typeface="Bahnschrift" panose="020B0502040204020203" pitchFamily="34" charset="0"/>
              </a:rPr>
              <a:t>Normal &gt; 20 mm.</a:t>
            </a:r>
          </a:p>
          <a:p>
            <a:pPr algn="just"/>
            <a:r>
              <a:rPr lang="en-IN" sz="1600" b="0" i="0" dirty="0">
                <a:effectLst/>
                <a:latin typeface="Bahnschrift" panose="020B0502040204020203" pitchFamily="34" charset="0"/>
              </a:rPr>
              <a:t>TAPSE &lt; 18 mm has negative prognostic implications</a:t>
            </a:r>
          </a:p>
        </p:txBody>
      </p:sp>
      <p:pic>
        <p:nvPicPr>
          <p:cNvPr id="5" name="Picture 4">
            <a:extLst>
              <a:ext uri="{FF2B5EF4-FFF2-40B4-BE49-F238E27FC236}">
                <a16:creationId xmlns:a16="http://schemas.microsoft.com/office/drawing/2014/main" id="{055A7F61-B9DC-48FA-A86B-4E3E20535CB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50000" t="15459" r="7661" b="9064"/>
          <a:stretch/>
        </p:blipFill>
        <p:spPr>
          <a:xfrm>
            <a:off x="7201079" y="0"/>
            <a:ext cx="4990921" cy="6672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a:extLst>
              <a:ext uri="{FF2B5EF4-FFF2-40B4-BE49-F238E27FC236}">
                <a16:creationId xmlns:a16="http://schemas.microsoft.com/office/drawing/2014/main" id="{34F5A328-2EB6-4CC6-A544-B962E75F31D0}"/>
              </a:ext>
            </a:extLst>
          </p:cNvPr>
          <p:cNvSpPr>
            <a:spLocks noGrp="1"/>
          </p:cNvSpPr>
          <p:nvPr>
            <p:ph type="title"/>
          </p:nvPr>
        </p:nvSpPr>
        <p:spPr>
          <a:xfrm>
            <a:off x="348344" y="228599"/>
            <a:ext cx="3820886" cy="598715"/>
          </a:xfrm>
        </p:spPr>
        <p:txBody>
          <a:bodyPr>
            <a:normAutofit/>
          </a:bodyPr>
          <a:lstStyle/>
          <a:p>
            <a:pPr algn="l"/>
            <a:r>
              <a:rPr lang="en-IN" sz="2000" dirty="0" err="1">
                <a:solidFill>
                  <a:srgbClr val="71FF11"/>
                </a:solidFill>
                <a:effectLst/>
              </a:rPr>
              <a:t>Rv</a:t>
            </a:r>
            <a:r>
              <a:rPr lang="en-IN" sz="2000" dirty="0">
                <a:solidFill>
                  <a:srgbClr val="71FF11"/>
                </a:solidFill>
                <a:effectLst/>
              </a:rPr>
              <a:t> in </a:t>
            </a:r>
            <a:r>
              <a:rPr lang="en-IN" sz="2000" dirty="0" err="1">
                <a:solidFill>
                  <a:srgbClr val="71FF11"/>
                </a:solidFill>
                <a:effectLst/>
              </a:rPr>
              <a:t>pah</a:t>
            </a:r>
            <a:r>
              <a:rPr lang="en-IN" sz="2000" dirty="0">
                <a:solidFill>
                  <a:srgbClr val="71FF11"/>
                </a:solidFill>
                <a:effectLst/>
              </a:rPr>
              <a:t> - function</a:t>
            </a:r>
          </a:p>
        </p:txBody>
      </p:sp>
    </p:spTree>
    <p:extLst>
      <p:ext uri="{BB962C8B-B14F-4D97-AF65-F5344CB8AC3E}">
        <p14:creationId xmlns:p14="http://schemas.microsoft.com/office/powerpoint/2010/main" val="263821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6DB7DE-3C2D-4A27-A514-A92EFAAEE3CD}"/>
              </a:ext>
            </a:extLst>
          </p:cNvPr>
          <p:cNvSpPr>
            <a:spLocks noGrp="1"/>
          </p:cNvSpPr>
          <p:nvPr>
            <p:ph idx="1"/>
          </p:nvPr>
        </p:nvSpPr>
        <p:spPr>
          <a:xfrm>
            <a:off x="348344" y="957942"/>
            <a:ext cx="5301342" cy="3015344"/>
          </a:xfrm>
        </p:spPr>
        <p:txBody>
          <a:bodyPr>
            <a:normAutofit/>
          </a:bodyPr>
          <a:lstStyle/>
          <a:p>
            <a:pPr>
              <a:spcAft>
                <a:spcPts val="1200"/>
              </a:spcAft>
              <a:buFont typeface="Wingdings" panose="05000000000000000000" pitchFamily="2" charset="2"/>
              <a:buChar char="Ø"/>
            </a:pPr>
            <a:r>
              <a:rPr lang="en-IN" sz="1800" dirty="0">
                <a:latin typeface="Bahnschrift" panose="020B0502040204020203" pitchFamily="34" charset="0"/>
              </a:rPr>
              <a:t>By TDI, several indices of RV function can be obtained from a single cardiac cycle</a:t>
            </a:r>
          </a:p>
          <a:p>
            <a:pPr>
              <a:buFont typeface="Wingdings" panose="05000000000000000000" pitchFamily="2" charset="2"/>
              <a:buChar char="Ø"/>
            </a:pPr>
            <a:r>
              <a:rPr lang="en-IN" sz="1800" b="1" cap="all" dirty="0">
                <a:solidFill>
                  <a:srgbClr val="FFC000"/>
                </a:solidFill>
                <a:effectLst/>
                <a:latin typeface="Bahnschrift" panose="020B0502040204020203" pitchFamily="34" charset="0"/>
              </a:rPr>
              <a:t>TV annular velocity (S') by TDI</a:t>
            </a:r>
          </a:p>
          <a:p>
            <a:pPr lvl="1"/>
            <a:r>
              <a:rPr lang="en-IN" sz="1600" dirty="0">
                <a:latin typeface="Bahnschrift" panose="020B0502040204020203" pitchFamily="34" charset="0"/>
              </a:rPr>
              <a:t>Simple, sensitive, reproducible</a:t>
            </a:r>
          </a:p>
          <a:p>
            <a:pPr lvl="1"/>
            <a:r>
              <a:rPr lang="en-IN" sz="1600" dirty="0">
                <a:latin typeface="Bahnschrift" panose="020B0502040204020203" pitchFamily="34" charset="0"/>
              </a:rPr>
              <a:t>Good indicator Of basal free wall function</a:t>
            </a:r>
          </a:p>
          <a:p>
            <a:pPr lvl="1">
              <a:spcAft>
                <a:spcPts val="1200"/>
              </a:spcAft>
            </a:pPr>
            <a:r>
              <a:rPr lang="en-IN" sz="1600" dirty="0">
                <a:latin typeface="Bahnschrift" panose="020B0502040204020203" pitchFamily="34" charset="0"/>
              </a:rPr>
              <a:t>Normal &gt; 10 cm/s</a:t>
            </a:r>
          </a:p>
        </p:txBody>
      </p:sp>
      <p:pic>
        <p:nvPicPr>
          <p:cNvPr id="5" name="Picture 4">
            <a:extLst>
              <a:ext uri="{FF2B5EF4-FFF2-40B4-BE49-F238E27FC236}">
                <a16:creationId xmlns:a16="http://schemas.microsoft.com/office/drawing/2014/main" id="{2DEE671F-A027-40E8-99EB-D2719AEB5A4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4912" t="19271" r="3821" b="3979"/>
          <a:stretch/>
        </p:blipFill>
        <p:spPr>
          <a:xfrm>
            <a:off x="6803572" y="1690"/>
            <a:ext cx="5301342" cy="68717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a:extLst>
              <a:ext uri="{FF2B5EF4-FFF2-40B4-BE49-F238E27FC236}">
                <a16:creationId xmlns:a16="http://schemas.microsoft.com/office/drawing/2014/main" id="{83EA9741-E776-4FB0-ADDC-5EF36AC68D0D}"/>
              </a:ext>
            </a:extLst>
          </p:cNvPr>
          <p:cNvSpPr>
            <a:spLocks noGrp="1"/>
          </p:cNvSpPr>
          <p:nvPr>
            <p:ph type="title"/>
          </p:nvPr>
        </p:nvSpPr>
        <p:spPr>
          <a:xfrm>
            <a:off x="348344" y="228599"/>
            <a:ext cx="3820886" cy="598715"/>
          </a:xfrm>
        </p:spPr>
        <p:txBody>
          <a:bodyPr>
            <a:normAutofit/>
          </a:bodyPr>
          <a:lstStyle/>
          <a:p>
            <a:pPr algn="l"/>
            <a:r>
              <a:rPr lang="en-IN" sz="2000" dirty="0" err="1">
                <a:solidFill>
                  <a:srgbClr val="71FF11"/>
                </a:solidFill>
                <a:effectLst/>
              </a:rPr>
              <a:t>Rv</a:t>
            </a:r>
            <a:r>
              <a:rPr lang="en-IN" sz="2000" dirty="0">
                <a:solidFill>
                  <a:srgbClr val="71FF11"/>
                </a:solidFill>
                <a:effectLst/>
              </a:rPr>
              <a:t> in </a:t>
            </a:r>
            <a:r>
              <a:rPr lang="en-IN" sz="2000" dirty="0" err="1">
                <a:solidFill>
                  <a:srgbClr val="71FF11"/>
                </a:solidFill>
                <a:effectLst/>
              </a:rPr>
              <a:t>pah</a:t>
            </a:r>
            <a:r>
              <a:rPr lang="en-IN" sz="2000" dirty="0">
                <a:solidFill>
                  <a:srgbClr val="71FF11"/>
                </a:solidFill>
                <a:effectLst/>
              </a:rPr>
              <a:t> - function</a:t>
            </a:r>
          </a:p>
        </p:txBody>
      </p:sp>
    </p:spTree>
    <p:extLst>
      <p:ext uri="{BB962C8B-B14F-4D97-AF65-F5344CB8AC3E}">
        <p14:creationId xmlns:p14="http://schemas.microsoft.com/office/powerpoint/2010/main" val="2782265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0A60-5C33-4F16-8AD0-A2DCE6856448}"/>
              </a:ext>
            </a:extLst>
          </p:cNvPr>
          <p:cNvSpPr>
            <a:spLocks noGrp="1"/>
          </p:cNvSpPr>
          <p:nvPr>
            <p:ph type="title"/>
          </p:nvPr>
        </p:nvSpPr>
        <p:spPr>
          <a:xfrm>
            <a:off x="500139" y="293915"/>
            <a:ext cx="2547862" cy="555171"/>
          </a:xfrm>
        </p:spPr>
        <p:txBody>
          <a:bodyPr>
            <a:normAutofit/>
          </a:bodyPr>
          <a:lstStyle/>
          <a:p>
            <a:pPr algn="l"/>
            <a:r>
              <a:rPr lang="en-IN" sz="2000" dirty="0">
                <a:solidFill>
                  <a:srgbClr val="71FF11"/>
                </a:solidFill>
              </a:rPr>
              <a:t>Definition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0E9AF47-275D-4901-A80D-87B3C7BD188B}"/>
                  </a:ext>
                </a:extLst>
              </p:cNvPr>
              <p:cNvSpPr>
                <a:spLocks noGrp="1"/>
              </p:cNvSpPr>
              <p:nvPr>
                <p:ph idx="1"/>
              </p:nvPr>
            </p:nvSpPr>
            <p:spPr>
              <a:xfrm>
                <a:off x="500139" y="849087"/>
                <a:ext cx="10897204" cy="5540828"/>
              </a:xfrm>
            </p:spPr>
            <p:txBody>
              <a:bodyPr>
                <a:noAutofit/>
              </a:bodyPr>
              <a:lstStyle/>
              <a:p>
                <a:pPr algn="just">
                  <a:lnSpc>
                    <a:spcPct val="150000"/>
                  </a:lnSpc>
                  <a:spcBef>
                    <a:spcPts val="0"/>
                  </a:spcBef>
                  <a:spcAft>
                    <a:spcPts val="1200"/>
                  </a:spcAft>
                  <a:buFont typeface="Wingdings" panose="05000000000000000000" pitchFamily="2" charset="2"/>
                  <a:buChar char="Ø"/>
                </a:pPr>
                <a:r>
                  <a:rPr lang="en-IN" sz="1600" i="0" u="none" strike="noStrike" baseline="0" dirty="0">
                    <a:effectLst/>
                    <a:latin typeface="Bahnschrift" panose="020B0502040204020203" pitchFamily="34" charset="0"/>
                  </a:rPr>
                  <a:t>Pulmonary hypertension is a haemodynamic and pathophysiological condition characterised by Mean PAP greater than </a:t>
                </a:r>
                <a:r>
                  <a:rPr lang="en-IN" sz="1600" i="0" u="none" strike="noStrike" baseline="0" dirty="0">
                    <a:solidFill>
                      <a:srgbClr val="FFC000"/>
                    </a:solidFill>
                    <a:effectLst/>
                    <a:latin typeface="Bahnschrift" panose="020B0502040204020203" pitchFamily="34" charset="0"/>
                  </a:rPr>
                  <a:t>25 mm Hg at rest or &gt; 30 mmHg during exercise</a:t>
                </a:r>
                <a:r>
                  <a:rPr lang="en-IN" sz="1600" i="0" u="none" strike="noStrike" baseline="0" dirty="0">
                    <a:effectLst/>
                    <a:latin typeface="Bahnschrift" panose="020B0502040204020203" pitchFamily="34" charset="0"/>
                  </a:rPr>
                  <a:t> and pulmonary vascular resistance &gt; 3 wood units.</a:t>
                </a:r>
              </a:p>
              <a:p>
                <a:pPr algn="just">
                  <a:lnSpc>
                    <a:spcPct val="150000"/>
                  </a:lnSpc>
                  <a:spcBef>
                    <a:spcPts val="0"/>
                  </a:spcBef>
                  <a:spcAft>
                    <a:spcPts val="1200"/>
                  </a:spcAft>
                  <a:buFont typeface="Wingdings" panose="05000000000000000000" pitchFamily="2" charset="2"/>
                  <a:buChar char="Ø"/>
                </a:pPr>
                <a:r>
                  <a:rPr lang="en-IN" sz="1600" i="0" u="none" strike="noStrike" baseline="0" dirty="0">
                    <a:effectLst/>
                    <a:latin typeface="Bahnschrift" panose="020B0502040204020203" pitchFamily="34" charset="0"/>
                  </a:rPr>
                  <a:t>Normal mean pulmonary artery pressure is 14 </a:t>
                </a:r>
                <a14:m>
                  <m:oMath xmlns:m="http://schemas.openxmlformats.org/officeDocument/2006/math">
                    <m:r>
                      <a:rPr lang="en-IN" sz="1600" b="0" i="1" u="none" strike="noStrike" baseline="0" smtClean="0">
                        <a:effectLst/>
                        <a:latin typeface="Cambria Math" panose="02040503050406030204" pitchFamily="18" charset="0"/>
                        <a:ea typeface="Cambria Math" panose="02040503050406030204" pitchFamily="18" charset="0"/>
                      </a:rPr>
                      <m:t>±</m:t>
                    </m:r>
                  </m:oMath>
                </a14:m>
                <a:r>
                  <a:rPr lang="en-IN" sz="1600" i="0" u="none" strike="noStrike" baseline="0" dirty="0">
                    <a:effectLst/>
                    <a:latin typeface="Bahnschrift" panose="020B0502040204020203" pitchFamily="34" charset="0"/>
                  </a:rPr>
                  <a:t> 3 mm Hg</a:t>
                </a:r>
              </a:p>
              <a:p>
                <a:pPr algn="just">
                  <a:lnSpc>
                    <a:spcPct val="150000"/>
                  </a:lnSpc>
                  <a:spcBef>
                    <a:spcPts val="0"/>
                  </a:spcBef>
                  <a:buFont typeface="Wingdings" panose="05000000000000000000" pitchFamily="2" charset="2"/>
                  <a:buChar char="Ø"/>
                </a:pPr>
                <a:r>
                  <a:rPr lang="en-IN" sz="1600" dirty="0">
                    <a:solidFill>
                      <a:srgbClr val="FFC000"/>
                    </a:solidFill>
                    <a:effectLst/>
                    <a:latin typeface="Bahnschrift" panose="020B0502040204020203" pitchFamily="34" charset="0"/>
                  </a:rPr>
                  <a:t>MILD</a:t>
                </a:r>
                <a:r>
                  <a:rPr lang="en-IN" sz="1600" dirty="0">
                    <a:effectLst/>
                    <a:latin typeface="Bahnschrift" panose="020B0502040204020203" pitchFamily="34" charset="0"/>
                  </a:rPr>
                  <a:t> = 25 – 40 mm Hg</a:t>
                </a:r>
              </a:p>
              <a:p>
                <a:pPr algn="just">
                  <a:lnSpc>
                    <a:spcPct val="150000"/>
                  </a:lnSpc>
                  <a:spcBef>
                    <a:spcPts val="0"/>
                  </a:spcBef>
                  <a:buFont typeface="Wingdings" panose="05000000000000000000" pitchFamily="2" charset="2"/>
                  <a:buChar char="Ø"/>
                </a:pPr>
                <a:r>
                  <a:rPr lang="en-IN" sz="1600" dirty="0">
                    <a:solidFill>
                      <a:srgbClr val="FFC000"/>
                    </a:solidFill>
                    <a:effectLst/>
                    <a:latin typeface="Bahnschrift" panose="020B0502040204020203" pitchFamily="34" charset="0"/>
                  </a:rPr>
                  <a:t>MODERATE</a:t>
                </a:r>
                <a:r>
                  <a:rPr lang="en-IN" sz="1600" dirty="0">
                    <a:effectLst/>
                    <a:latin typeface="Bahnschrift" panose="020B0502040204020203" pitchFamily="34" charset="0"/>
                  </a:rPr>
                  <a:t> = 41-55 mm Hg</a:t>
                </a:r>
              </a:p>
              <a:p>
                <a:pPr algn="just">
                  <a:lnSpc>
                    <a:spcPct val="150000"/>
                  </a:lnSpc>
                  <a:spcBef>
                    <a:spcPts val="0"/>
                  </a:spcBef>
                  <a:spcAft>
                    <a:spcPts val="1200"/>
                  </a:spcAft>
                  <a:buFont typeface="Wingdings" panose="05000000000000000000" pitchFamily="2" charset="2"/>
                  <a:buChar char="Ø"/>
                </a:pPr>
                <a:r>
                  <a:rPr lang="en-IN" sz="1600" dirty="0">
                    <a:solidFill>
                      <a:srgbClr val="FFC000"/>
                    </a:solidFill>
                    <a:effectLst/>
                    <a:latin typeface="Bahnschrift" panose="020B0502040204020203" pitchFamily="34" charset="0"/>
                  </a:rPr>
                  <a:t>SEVERE </a:t>
                </a:r>
                <a:r>
                  <a:rPr lang="en-IN" sz="1600" dirty="0">
                    <a:effectLst/>
                    <a:latin typeface="Bahnschrift" panose="020B0502040204020203" pitchFamily="34" charset="0"/>
                  </a:rPr>
                  <a:t>&gt; 55 mm Hg</a:t>
                </a:r>
              </a:p>
              <a:p>
                <a:pPr algn="just">
                  <a:lnSpc>
                    <a:spcPct val="150000"/>
                  </a:lnSpc>
                  <a:spcBef>
                    <a:spcPts val="0"/>
                  </a:spcBef>
                  <a:spcAft>
                    <a:spcPts val="1200"/>
                  </a:spcAft>
                  <a:buFont typeface="Wingdings" panose="05000000000000000000" pitchFamily="2" charset="2"/>
                  <a:buChar char="Ø"/>
                </a:pPr>
                <a:r>
                  <a:rPr lang="en-IN" sz="1600" b="0" i="0" u="none" strike="noStrike" baseline="0" dirty="0">
                    <a:latin typeface="Bahnschrift" panose="020B0502040204020203" pitchFamily="34" charset="0"/>
                  </a:rPr>
                  <a:t>PH may be associated with a number of conditions displaying a range of different pathological and clinical features, despite the comparable elevations in P</a:t>
                </a:r>
                <a:r>
                  <a:rPr lang="en-IN" sz="1600" dirty="0">
                    <a:latin typeface="Bahnschrift" panose="020B0502040204020203" pitchFamily="34" charset="0"/>
                  </a:rPr>
                  <a:t>A pressure</a:t>
                </a:r>
                <a:r>
                  <a:rPr lang="en-IN" sz="1600" b="0" i="0" u="none" strike="noStrike" baseline="0" dirty="0">
                    <a:latin typeface="Bahnschrift" panose="020B0502040204020203" pitchFamily="34" charset="0"/>
                  </a:rPr>
                  <a:t>.</a:t>
                </a:r>
              </a:p>
              <a:p>
                <a:pPr algn="just">
                  <a:lnSpc>
                    <a:spcPct val="150000"/>
                  </a:lnSpc>
                  <a:spcBef>
                    <a:spcPts val="0"/>
                  </a:spcBef>
                  <a:spcAft>
                    <a:spcPts val="1200"/>
                  </a:spcAft>
                  <a:buFont typeface="Wingdings" panose="05000000000000000000" pitchFamily="2" charset="2"/>
                  <a:buChar char="Ø"/>
                </a:pPr>
                <a:r>
                  <a:rPr lang="en-IN" sz="1600" b="0" i="0" u="none" strike="noStrike" baseline="0" dirty="0">
                    <a:latin typeface="Bahnschrift" panose="020B0502040204020203" pitchFamily="34" charset="0"/>
                  </a:rPr>
                  <a:t>Right Heart Catheterization is considered to be the ‘‘gold standard’’ for the diagnosis of PH</a:t>
                </a:r>
              </a:p>
              <a:p>
                <a:pPr algn="just">
                  <a:lnSpc>
                    <a:spcPct val="150000"/>
                  </a:lnSpc>
                  <a:buFont typeface="Wingdings" panose="05000000000000000000" pitchFamily="2" charset="2"/>
                  <a:buChar char="Ø"/>
                </a:pPr>
                <a:r>
                  <a:rPr lang="en-IN" sz="1600" b="0" i="0" u="none" strike="noStrike" baseline="0" dirty="0">
                    <a:latin typeface="Bahnschrift" panose="020B0502040204020203" pitchFamily="34" charset="0"/>
                  </a:rPr>
                  <a:t>Transthoracic echocardiography provides a number of measures that can be used to estimate right heart </a:t>
                </a:r>
                <a:r>
                  <a:rPr lang="en-IN" sz="1600" b="0" i="0" u="none" strike="noStrike" baseline="0" dirty="0" err="1">
                    <a:latin typeface="Bahnschrift" panose="020B0502040204020203" pitchFamily="34" charset="0"/>
                  </a:rPr>
                  <a:t>haemodynamics</a:t>
                </a:r>
                <a:r>
                  <a:rPr lang="en-IN" sz="1600" dirty="0">
                    <a:latin typeface="Bahnschrift" panose="020B0502040204020203" pitchFamily="34" charset="0"/>
                  </a:rPr>
                  <a:t> and g</a:t>
                </a:r>
                <a:r>
                  <a:rPr lang="en-IN" sz="1600" b="0" i="0" u="none" strike="noStrike" baseline="0" dirty="0">
                    <a:latin typeface="Bahnschrift" panose="020B0502040204020203" pitchFamily="34" charset="0"/>
                  </a:rPr>
                  <a:t>uidelines recommend class I indication for screening and diagnosis of PH</a:t>
                </a:r>
                <a:endParaRPr lang="en-IN" sz="1600" dirty="0">
                  <a:effectLst/>
                  <a:latin typeface="Bahnschrift" panose="020B0502040204020203" pitchFamily="34" charset="0"/>
                </a:endParaRPr>
              </a:p>
            </p:txBody>
          </p:sp>
        </mc:Choice>
        <mc:Fallback xmlns="">
          <p:sp>
            <p:nvSpPr>
              <p:cNvPr id="3" name="Content Placeholder 2">
                <a:extLst>
                  <a:ext uri="{FF2B5EF4-FFF2-40B4-BE49-F238E27FC236}">
                    <a16:creationId xmlns:a16="http://schemas.microsoft.com/office/drawing/2014/main" id="{00E9AF47-275D-4901-A80D-87B3C7BD188B}"/>
                  </a:ext>
                </a:extLst>
              </p:cNvPr>
              <p:cNvSpPr>
                <a:spLocks noGrp="1" noRot="1" noChangeAspect="1" noMove="1" noResize="1" noEditPoints="1" noAdjustHandles="1" noChangeArrowheads="1" noChangeShapeType="1" noTextEdit="1"/>
              </p:cNvSpPr>
              <p:nvPr>
                <p:ph idx="1"/>
              </p:nvPr>
            </p:nvSpPr>
            <p:spPr>
              <a:xfrm>
                <a:off x="500139" y="849087"/>
                <a:ext cx="10897204" cy="5540828"/>
              </a:xfrm>
              <a:blipFill>
                <a:blip r:embed="rId2"/>
                <a:stretch>
                  <a:fillRect l="-280" r="-559"/>
                </a:stretch>
              </a:blipFill>
            </p:spPr>
            <p:txBody>
              <a:bodyPr/>
              <a:lstStyle/>
              <a:p>
                <a:r>
                  <a:rPr lang="en-IN">
                    <a:noFill/>
                  </a:rPr>
                  <a:t> </a:t>
                </a:r>
              </a:p>
            </p:txBody>
          </p:sp>
        </mc:Fallback>
      </mc:AlternateContent>
    </p:spTree>
    <p:extLst>
      <p:ext uri="{BB962C8B-B14F-4D97-AF65-F5344CB8AC3E}">
        <p14:creationId xmlns:p14="http://schemas.microsoft.com/office/powerpoint/2010/main" val="2659573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D5DD25-D705-45C0-ACC1-1FD45727B08A}"/>
              </a:ext>
            </a:extLst>
          </p:cNvPr>
          <p:cNvSpPr>
            <a:spLocks noGrp="1"/>
          </p:cNvSpPr>
          <p:nvPr>
            <p:ph idx="1"/>
          </p:nvPr>
        </p:nvSpPr>
        <p:spPr>
          <a:xfrm>
            <a:off x="381000" y="914399"/>
            <a:ext cx="5713077" cy="5584371"/>
          </a:xfrm>
        </p:spPr>
        <p:txBody>
          <a:bodyPr>
            <a:normAutofit/>
          </a:bodyPr>
          <a:lstStyle/>
          <a:p>
            <a:pPr algn="just">
              <a:buFont typeface="Wingdings" panose="05000000000000000000" pitchFamily="2" charset="2"/>
              <a:buChar char="Ø"/>
            </a:pPr>
            <a:r>
              <a:rPr lang="en-IN" sz="1800" b="1" cap="all" dirty="0" err="1">
                <a:solidFill>
                  <a:srgbClr val="FFC000"/>
                </a:solidFill>
                <a:effectLst/>
                <a:latin typeface="Bahnschrift" panose="020B0502040204020203" pitchFamily="34" charset="0"/>
              </a:rPr>
              <a:t>Tei</a:t>
            </a:r>
            <a:r>
              <a:rPr lang="en-IN" sz="1800" b="1" cap="all" dirty="0">
                <a:solidFill>
                  <a:srgbClr val="FFC000"/>
                </a:solidFill>
                <a:effectLst/>
                <a:latin typeface="Bahnschrift" panose="020B0502040204020203" pitchFamily="34" charset="0"/>
              </a:rPr>
              <a:t> index (RV MPI)</a:t>
            </a:r>
          </a:p>
          <a:p>
            <a:pPr algn="just">
              <a:spcAft>
                <a:spcPts val="600"/>
              </a:spcAft>
            </a:pPr>
            <a:r>
              <a:rPr lang="en-IN" sz="1600" b="0" i="0" u="none" strike="noStrike" baseline="0" dirty="0">
                <a:latin typeface="Bahnschrift" panose="020B0502040204020203" pitchFamily="34" charset="0"/>
              </a:rPr>
              <a:t>The </a:t>
            </a:r>
            <a:r>
              <a:rPr lang="en-IN" sz="1600" b="0" i="0" u="none" strike="noStrike" baseline="0" dirty="0" err="1">
                <a:latin typeface="Bahnschrift" panose="020B0502040204020203" pitchFamily="34" charset="0"/>
              </a:rPr>
              <a:t>Tei</a:t>
            </a:r>
            <a:r>
              <a:rPr lang="en-IN" sz="1600" b="0" i="0" u="none" strike="noStrike" baseline="0" dirty="0">
                <a:latin typeface="Bahnschrift" panose="020B0502040204020203" pitchFamily="34" charset="0"/>
              </a:rPr>
              <a:t> index can be measured either from colour Doppler imaging (apical four-chamber view for the tricuspid inflow pattern or tissue Doppler imaging.</a:t>
            </a:r>
          </a:p>
          <a:p>
            <a:pPr algn="just">
              <a:spcAft>
                <a:spcPts val="600"/>
              </a:spcAft>
            </a:pPr>
            <a:r>
              <a:rPr lang="en-IN" sz="1600" b="0" i="0" dirty="0">
                <a:effectLst/>
                <a:latin typeface="Bahnschrift" panose="020B0502040204020203" pitchFamily="34" charset="0"/>
              </a:rPr>
              <a:t>TEI index (RV MPI) = IVCT + IVRT / RVET</a:t>
            </a:r>
            <a:endParaRPr lang="en-IN" sz="1600" dirty="0">
              <a:latin typeface="Bahnschrift" panose="020B0502040204020203" pitchFamily="34" charset="0"/>
            </a:endParaRPr>
          </a:p>
          <a:p>
            <a:pPr algn="just">
              <a:spcAft>
                <a:spcPts val="600"/>
              </a:spcAft>
            </a:pPr>
            <a:r>
              <a:rPr lang="en-IN" sz="1600" dirty="0">
                <a:latin typeface="Bahnschrift" panose="020B0502040204020203" pitchFamily="34" charset="0"/>
              </a:rPr>
              <a:t>Angle dependant</a:t>
            </a:r>
          </a:p>
          <a:p>
            <a:pPr algn="just">
              <a:spcAft>
                <a:spcPts val="600"/>
              </a:spcAft>
            </a:pPr>
            <a:r>
              <a:rPr lang="en-IN" sz="1600" dirty="0">
                <a:latin typeface="Bahnschrift" panose="020B0502040204020203" pitchFamily="34" charset="0"/>
              </a:rPr>
              <a:t>Relatively independent of loading conditions and heart rate</a:t>
            </a:r>
          </a:p>
          <a:p>
            <a:pPr algn="just">
              <a:spcAft>
                <a:spcPts val="600"/>
              </a:spcAft>
            </a:pPr>
            <a:r>
              <a:rPr lang="en-IN" sz="1600" dirty="0">
                <a:latin typeface="Bahnschrift" panose="020B0502040204020203" pitchFamily="34" charset="0"/>
              </a:rPr>
              <a:t>Correlated with RVEF by first pass radionuclide ventriculography</a:t>
            </a:r>
          </a:p>
          <a:p>
            <a:pPr algn="just">
              <a:spcAft>
                <a:spcPts val="600"/>
              </a:spcAft>
            </a:pPr>
            <a:r>
              <a:rPr lang="en-IN" sz="1600" dirty="0">
                <a:latin typeface="Bahnschrift" panose="020B0502040204020203" pitchFamily="34" charset="0"/>
              </a:rPr>
              <a:t>Normal MPI by TDI &lt; 0.55 </a:t>
            </a:r>
          </a:p>
          <a:p>
            <a:pPr algn="just"/>
            <a:r>
              <a:rPr lang="en-IN" sz="1600" b="0" i="0" u="none" strike="noStrike" baseline="0" dirty="0">
                <a:latin typeface="Bahnschrift" panose="020B0502040204020203" pitchFamily="34" charset="0"/>
              </a:rPr>
              <a:t>In patients with idiopathic PAH the index correlates with symptoms and values </a:t>
            </a:r>
            <a:r>
              <a:rPr lang="en-IN" sz="1600" dirty="0">
                <a:latin typeface="Bahnschrift" panose="020B0502040204020203" pitchFamily="34" charset="0"/>
              </a:rPr>
              <a:t>&gt; </a:t>
            </a:r>
            <a:r>
              <a:rPr lang="en-IN" sz="1600" b="0" i="0" u="none" strike="noStrike" baseline="0" dirty="0">
                <a:latin typeface="Bahnschrift" panose="020B0502040204020203" pitchFamily="34" charset="0"/>
              </a:rPr>
              <a:t>0.88 predict poor survival</a:t>
            </a:r>
          </a:p>
        </p:txBody>
      </p:sp>
      <p:pic>
        <p:nvPicPr>
          <p:cNvPr id="5" name="Picture 4">
            <a:extLst>
              <a:ext uri="{FF2B5EF4-FFF2-40B4-BE49-F238E27FC236}">
                <a16:creationId xmlns:a16="http://schemas.microsoft.com/office/drawing/2014/main" id="{A14ADC57-E6B7-461B-A729-5A29FA824431}"/>
              </a:ext>
            </a:extLst>
          </p:cNvPr>
          <p:cNvPicPr>
            <a:picLocks noChangeAspect="1"/>
          </p:cNvPicPr>
          <p:nvPr/>
        </p:nvPicPr>
        <p:blipFill>
          <a:blip r:embed="rId2">
            <a:lum bright="20000" contrast="20000"/>
          </a:blip>
          <a:stretch>
            <a:fillRect/>
          </a:stretch>
        </p:blipFill>
        <p:spPr>
          <a:xfrm>
            <a:off x="6291942" y="0"/>
            <a:ext cx="5900058" cy="5312229"/>
          </a:xfrm>
          <a:prstGeom prst="rect">
            <a:avLst/>
          </a:prstGeom>
        </p:spPr>
      </p:pic>
      <p:sp>
        <p:nvSpPr>
          <p:cNvPr id="6" name="Title 1">
            <a:extLst>
              <a:ext uri="{FF2B5EF4-FFF2-40B4-BE49-F238E27FC236}">
                <a16:creationId xmlns:a16="http://schemas.microsoft.com/office/drawing/2014/main" id="{96A0C20B-853B-4BCE-B3C3-04759C8A2944}"/>
              </a:ext>
            </a:extLst>
          </p:cNvPr>
          <p:cNvSpPr>
            <a:spLocks noGrp="1"/>
          </p:cNvSpPr>
          <p:nvPr>
            <p:ph type="title"/>
          </p:nvPr>
        </p:nvSpPr>
        <p:spPr>
          <a:xfrm>
            <a:off x="348344" y="228599"/>
            <a:ext cx="3820886" cy="598715"/>
          </a:xfrm>
        </p:spPr>
        <p:txBody>
          <a:bodyPr>
            <a:normAutofit/>
          </a:bodyPr>
          <a:lstStyle/>
          <a:p>
            <a:pPr algn="l"/>
            <a:r>
              <a:rPr lang="en-IN" sz="2000" dirty="0" err="1">
                <a:solidFill>
                  <a:srgbClr val="71FF11"/>
                </a:solidFill>
                <a:effectLst/>
              </a:rPr>
              <a:t>Rv</a:t>
            </a:r>
            <a:r>
              <a:rPr lang="en-IN" sz="2000" dirty="0">
                <a:solidFill>
                  <a:srgbClr val="71FF11"/>
                </a:solidFill>
                <a:effectLst/>
              </a:rPr>
              <a:t> in </a:t>
            </a:r>
            <a:r>
              <a:rPr lang="en-IN" sz="2000" dirty="0" err="1">
                <a:solidFill>
                  <a:srgbClr val="71FF11"/>
                </a:solidFill>
                <a:effectLst/>
              </a:rPr>
              <a:t>pah</a:t>
            </a:r>
            <a:r>
              <a:rPr lang="en-IN" sz="2000" dirty="0">
                <a:solidFill>
                  <a:srgbClr val="71FF11"/>
                </a:solidFill>
                <a:effectLst/>
              </a:rPr>
              <a:t> - function</a:t>
            </a:r>
          </a:p>
        </p:txBody>
      </p:sp>
    </p:spTree>
    <p:extLst>
      <p:ext uri="{BB962C8B-B14F-4D97-AF65-F5344CB8AC3E}">
        <p14:creationId xmlns:p14="http://schemas.microsoft.com/office/powerpoint/2010/main" val="3480065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31D481-302B-4DA8-B318-887FCE5308F2}"/>
              </a:ext>
            </a:extLst>
          </p:cNvPr>
          <p:cNvSpPr>
            <a:spLocks noGrp="1"/>
          </p:cNvSpPr>
          <p:nvPr>
            <p:ph idx="1"/>
          </p:nvPr>
        </p:nvSpPr>
        <p:spPr>
          <a:xfrm>
            <a:off x="348344" y="827313"/>
            <a:ext cx="6249005" cy="5802087"/>
          </a:xfrm>
        </p:spPr>
        <p:txBody>
          <a:bodyPr>
            <a:normAutofit/>
          </a:bodyPr>
          <a:lstStyle/>
          <a:p>
            <a:pPr algn="just">
              <a:lnSpc>
                <a:spcPct val="150000"/>
              </a:lnSpc>
              <a:buFont typeface="Wingdings" panose="05000000000000000000" pitchFamily="2" charset="2"/>
              <a:buChar char="Ø"/>
            </a:pPr>
            <a:r>
              <a:rPr lang="en-IN" sz="1600" b="1" cap="all" dirty="0">
                <a:solidFill>
                  <a:srgbClr val="FFC000"/>
                </a:solidFill>
                <a:effectLst/>
                <a:latin typeface="Bahnschrift" panose="020B0502040204020203" pitchFamily="34" charset="0"/>
              </a:rPr>
              <a:t>RV FAC (Fractional area change)</a:t>
            </a:r>
          </a:p>
          <a:p>
            <a:pPr algn="just">
              <a:lnSpc>
                <a:spcPct val="150000"/>
              </a:lnSpc>
              <a:spcAft>
                <a:spcPts val="1200"/>
              </a:spcAft>
            </a:pPr>
            <a:r>
              <a:rPr lang="en-IN" sz="1600" b="0" i="0" u="none" strike="noStrike" baseline="0" dirty="0">
                <a:effectLst/>
                <a:latin typeface="Bahnschrift" panose="020B0502040204020203" pitchFamily="34" charset="0"/>
              </a:rPr>
              <a:t>RV fractional area change is calculated from end-diastolic area and end-systolic area, measured from the apical four-chamber view.</a:t>
            </a:r>
          </a:p>
          <a:p>
            <a:pPr algn="just">
              <a:lnSpc>
                <a:spcPct val="150000"/>
              </a:lnSpc>
              <a:spcAft>
                <a:spcPts val="1200"/>
              </a:spcAft>
            </a:pPr>
            <a:r>
              <a:rPr lang="en-IN" sz="1600" b="0" i="0" u="none" strike="noStrike" baseline="0" dirty="0">
                <a:effectLst/>
                <a:latin typeface="Bahnschrift" panose="020B0502040204020203" pitchFamily="34" charset="0"/>
              </a:rPr>
              <a:t>It is a simple method for the assessment of RV systolic function and has been shown to correlate with prognosis and response to treatment in PH and with survival.</a:t>
            </a:r>
          </a:p>
          <a:p>
            <a:pPr algn="just">
              <a:lnSpc>
                <a:spcPct val="150000"/>
              </a:lnSpc>
              <a:spcAft>
                <a:spcPts val="1200"/>
              </a:spcAft>
            </a:pPr>
            <a:r>
              <a:rPr lang="en-IN" sz="1600" b="0" i="0" u="none" strike="noStrike" baseline="0" dirty="0">
                <a:effectLst/>
                <a:latin typeface="Bahnschrift" panose="020B0502040204020203" pitchFamily="34" charset="0"/>
              </a:rPr>
              <a:t>However, limited by difficulties in endocardial definition.</a:t>
            </a:r>
          </a:p>
          <a:p>
            <a:pPr algn="just">
              <a:lnSpc>
                <a:spcPct val="150000"/>
              </a:lnSpc>
              <a:spcAft>
                <a:spcPts val="1200"/>
              </a:spcAft>
            </a:pPr>
            <a:r>
              <a:rPr lang="en-IN" sz="1600" b="0" i="0" u="none" strike="noStrike" baseline="0" dirty="0">
                <a:effectLst/>
                <a:latin typeface="Bahnschrift" panose="020B0502040204020203" pitchFamily="34" charset="0"/>
              </a:rPr>
              <a:t>RV fractional area change (%)</a:t>
            </a:r>
            <a:r>
              <a:rPr lang="en-IN" sz="1600" dirty="0">
                <a:effectLst/>
                <a:latin typeface="Bahnschrift" panose="020B0502040204020203" pitchFamily="34" charset="0"/>
              </a:rPr>
              <a:t> = </a:t>
            </a:r>
            <a:r>
              <a:rPr lang="en-IN" sz="1600" b="0" i="0" u="none" strike="noStrike" baseline="0" dirty="0">
                <a:effectLst/>
                <a:latin typeface="Bahnschrift" panose="020B0502040204020203" pitchFamily="34" charset="0"/>
              </a:rPr>
              <a:t>(end-diastolic area - end-systolic area)/end-diastolic area</a:t>
            </a:r>
          </a:p>
          <a:p>
            <a:pPr algn="just">
              <a:lnSpc>
                <a:spcPct val="150000"/>
              </a:lnSpc>
            </a:pPr>
            <a:r>
              <a:rPr lang="en-IN" sz="1600" dirty="0">
                <a:effectLst/>
                <a:latin typeface="Bahnschrift" panose="020B0502040204020203" pitchFamily="34" charset="0"/>
              </a:rPr>
              <a:t>Normal value &gt; 34%</a:t>
            </a:r>
          </a:p>
        </p:txBody>
      </p:sp>
      <p:pic>
        <p:nvPicPr>
          <p:cNvPr id="7" name="Picture 6">
            <a:extLst>
              <a:ext uri="{FF2B5EF4-FFF2-40B4-BE49-F238E27FC236}">
                <a16:creationId xmlns:a16="http://schemas.microsoft.com/office/drawing/2014/main" id="{75F398DA-E5EF-4DCC-BDAA-EC3A418CD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9887" y="35985"/>
            <a:ext cx="4942114" cy="3424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22E83A03-CC7E-463E-9FC3-867CAC1690EC}"/>
              </a:ext>
            </a:extLst>
          </p:cNvPr>
          <p:cNvPicPr>
            <a:picLocks noChangeAspect="1"/>
          </p:cNvPicPr>
          <p:nvPr/>
        </p:nvPicPr>
        <p:blipFill>
          <a:blip r:embed="rId3"/>
          <a:stretch>
            <a:fillRect/>
          </a:stretch>
        </p:blipFill>
        <p:spPr>
          <a:xfrm>
            <a:off x="7249887" y="3599894"/>
            <a:ext cx="4942113" cy="32221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1">
            <a:extLst>
              <a:ext uri="{FF2B5EF4-FFF2-40B4-BE49-F238E27FC236}">
                <a16:creationId xmlns:a16="http://schemas.microsoft.com/office/drawing/2014/main" id="{E3D3A688-EECE-4976-87E8-E3293996C670}"/>
              </a:ext>
            </a:extLst>
          </p:cNvPr>
          <p:cNvSpPr>
            <a:spLocks noGrp="1"/>
          </p:cNvSpPr>
          <p:nvPr>
            <p:ph type="title"/>
          </p:nvPr>
        </p:nvSpPr>
        <p:spPr>
          <a:xfrm>
            <a:off x="348344" y="228599"/>
            <a:ext cx="3820886" cy="598715"/>
          </a:xfrm>
        </p:spPr>
        <p:txBody>
          <a:bodyPr>
            <a:normAutofit/>
          </a:bodyPr>
          <a:lstStyle/>
          <a:p>
            <a:pPr algn="l"/>
            <a:r>
              <a:rPr lang="en-IN" sz="2000" dirty="0" err="1">
                <a:solidFill>
                  <a:srgbClr val="71FF11"/>
                </a:solidFill>
                <a:effectLst/>
              </a:rPr>
              <a:t>Rv</a:t>
            </a:r>
            <a:r>
              <a:rPr lang="en-IN" sz="2000" dirty="0">
                <a:solidFill>
                  <a:srgbClr val="71FF11"/>
                </a:solidFill>
                <a:effectLst/>
              </a:rPr>
              <a:t> in </a:t>
            </a:r>
            <a:r>
              <a:rPr lang="en-IN" sz="2000" dirty="0" err="1">
                <a:solidFill>
                  <a:srgbClr val="71FF11"/>
                </a:solidFill>
                <a:effectLst/>
              </a:rPr>
              <a:t>pah</a:t>
            </a:r>
            <a:r>
              <a:rPr lang="en-IN" sz="2000" dirty="0">
                <a:solidFill>
                  <a:srgbClr val="71FF11"/>
                </a:solidFill>
                <a:effectLst/>
              </a:rPr>
              <a:t> - function</a:t>
            </a:r>
          </a:p>
        </p:txBody>
      </p:sp>
    </p:spTree>
    <p:extLst>
      <p:ext uri="{BB962C8B-B14F-4D97-AF65-F5344CB8AC3E}">
        <p14:creationId xmlns:p14="http://schemas.microsoft.com/office/powerpoint/2010/main" val="1798993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11144A-BF24-4A05-AC5D-9C95332798EB}"/>
              </a:ext>
            </a:extLst>
          </p:cNvPr>
          <p:cNvSpPr>
            <a:spLocks noGrp="1"/>
          </p:cNvSpPr>
          <p:nvPr>
            <p:ph idx="1"/>
          </p:nvPr>
        </p:nvSpPr>
        <p:spPr>
          <a:xfrm>
            <a:off x="368363" y="942178"/>
            <a:ext cx="4860759" cy="5230021"/>
          </a:xfrm>
        </p:spPr>
        <p:txBody>
          <a:bodyPr>
            <a:normAutofit/>
          </a:bodyPr>
          <a:lstStyle/>
          <a:p>
            <a:pPr algn="just">
              <a:lnSpc>
                <a:spcPct val="150000"/>
              </a:lnSpc>
              <a:buFont typeface="Wingdings" panose="05000000000000000000" pitchFamily="2" charset="2"/>
              <a:buChar char="Ø"/>
            </a:pPr>
            <a:r>
              <a:rPr lang="en-IN" b="1" dirty="0">
                <a:solidFill>
                  <a:srgbClr val="FFC000"/>
                </a:solidFill>
                <a:effectLst/>
                <a:latin typeface="Bahnschrift" panose="020B0502040204020203" pitchFamily="34" charset="0"/>
              </a:rPr>
              <a:t>RV </a:t>
            </a:r>
            <a:r>
              <a:rPr lang="en-IN" b="1" dirty="0" err="1">
                <a:solidFill>
                  <a:srgbClr val="FFC000"/>
                </a:solidFill>
                <a:effectLst/>
                <a:latin typeface="Bahnschrift" panose="020B0502040204020203" pitchFamily="34" charset="0"/>
              </a:rPr>
              <a:t>Dp</a:t>
            </a:r>
            <a:r>
              <a:rPr lang="en-IN" b="1" dirty="0">
                <a:solidFill>
                  <a:srgbClr val="FFC000"/>
                </a:solidFill>
                <a:effectLst/>
                <a:latin typeface="Bahnschrift" panose="020B0502040204020203" pitchFamily="34" charset="0"/>
              </a:rPr>
              <a:t>/Dt</a:t>
            </a:r>
          </a:p>
          <a:p>
            <a:pPr algn="just">
              <a:lnSpc>
                <a:spcPct val="150000"/>
              </a:lnSpc>
              <a:spcAft>
                <a:spcPts val="1200"/>
              </a:spcAft>
            </a:pPr>
            <a:r>
              <a:rPr lang="en-IN" sz="1600" b="0" i="0" dirty="0">
                <a:effectLst/>
                <a:latin typeface="Bahnschrift" panose="020B0502040204020203" pitchFamily="34" charset="0"/>
              </a:rPr>
              <a:t>A simple physiological measure of RV function is the pressure produced during RV systole.</a:t>
            </a:r>
            <a:endParaRPr lang="en-IN" sz="1600" dirty="0">
              <a:latin typeface="Bahnschrift" panose="020B0502040204020203" pitchFamily="34" charset="0"/>
            </a:endParaRPr>
          </a:p>
          <a:p>
            <a:pPr algn="just">
              <a:lnSpc>
                <a:spcPct val="150000"/>
              </a:lnSpc>
              <a:spcAft>
                <a:spcPts val="1200"/>
              </a:spcAft>
            </a:pPr>
            <a:r>
              <a:rPr lang="en-IN" sz="1600" b="0" i="0" dirty="0">
                <a:effectLst/>
                <a:latin typeface="Bahnschrift" panose="020B0502040204020203" pitchFamily="34" charset="0"/>
              </a:rPr>
              <a:t>The RV contractility </a:t>
            </a:r>
            <a:r>
              <a:rPr lang="en-IN" sz="1600" b="0" i="0" dirty="0" err="1">
                <a:effectLst/>
                <a:latin typeface="Bahnschrift" panose="020B0502040204020203" pitchFamily="34" charset="0"/>
              </a:rPr>
              <a:t>dP</a:t>
            </a:r>
            <a:r>
              <a:rPr lang="en-IN" sz="1600" b="0" i="0" dirty="0">
                <a:effectLst/>
                <a:latin typeface="Bahnschrift" panose="020B0502040204020203" pitchFamily="34" charset="0"/>
              </a:rPr>
              <a:t>/dt can be estimated by using time interval between 1 and 2 m/sec on TR velocity CW spectrum during isovolumetric contraction</a:t>
            </a:r>
          </a:p>
          <a:p>
            <a:pPr algn="just">
              <a:lnSpc>
                <a:spcPct val="150000"/>
              </a:lnSpc>
            </a:pPr>
            <a:r>
              <a:rPr lang="en-IN" sz="1600" b="0" i="0" dirty="0">
                <a:effectLst/>
                <a:latin typeface="Bahnschrift" panose="020B0502040204020203" pitchFamily="34" charset="0"/>
              </a:rPr>
              <a:t>A result less than 400 mmHg/sec is an indication for a reduced right ventricular function.</a:t>
            </a:r>
            <a:endParaRPr lang="en-IN" sz="1600" dirty="0">
              <a:latin typeface="Bahnschrift" panose="020B0502040204020203" pitchFamily="34" charset="0"/>
            </a:endParaRPr>
          </a:p>
        </p:txBody>
      </p:sp>
      <p:pic>
        <p:nvPicPr>
          <p:cNvPr id="5" name="Picture 4">
            <a:extLst>
              <a:ext uri="{FF2B5EF4-FFF2-40B4-BE49-F238E27FC236}">
                <a16:creationId xmlns:a16="http://schemas.microsoft.com/office/drawing/2014/main" id="{608051DE-DBD8-4868-834C-363CE2D0F64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3041" t="20971" r="16083" b="7188"/>
          <a:stretch/>
        </p:blipFill>
        <p:spPr>
          <a:xfrm>
            <a:off x="5701093" y="827314"/>
            <a:ext cx="6490907" cy="4934371"/>
          </a:xfrm>
          <a:prstGeom prst="rect">
            <a:avLst/>
          </a:prstGeom>
        </p:spPr>
      </p:pic>
      <p:sp>
        <p:nvSpPr>
          <p:cNvPr id="6" name="Title 1">
            <a:extLst>
              <a:ext uri="{FF2B5EF4-FFF2-40B4-BE49-F238E27FC236}">
                <a16:creationId xmlns:a16="http://schemas.microsoft.com/office/drawing/2014/main" id="{1B5DB40C-5455-46E0-B241-0F719A387BCE}"/>
              </a:ext>
            </a:extLst>
          </p:cNvPr>
          <p:cNvSpPr>
            <a:spLocks noGrp="1"/>
          </p:cNvSpPr>
          <p:nvPr>
            <p:ph type="title"/>
          </p:nvPr>
        </p:nvSpPr>
        <p:spPr>
          <a:xfrm>
            <a:off x="348344" y="228599"/>
            <a:ext cx="3820886" cy="598715"/>
          </a:xfrm>
        </p:spPr>
        <p:txBody>
          <a:bodyPr>
            <a:normAutofit/>
          </a:bodyPr>
          <a:lstStyle/>
          <a:p>
            <a:pPr algn="l"/>
            <a:r>
              <a:rPr lang="en-IN" sz="2000" dirty="0" err="1">
                <a:solidFill>
                  <a:srgbClr val="71FF11"/>
                </a:solidFill>
                <a:effectLst/>
              </a:rPr>
              <a:t>Rv</a:t>
            </a:r>
            <a:r>
              <a:rPr lang="en-IN" sz="2000" dirty="0">
                <a:solidFill>
                  <a:srgbClr val="71FF11"/>
                </a:solidFill>
                <a:effectLst/>
              </a:rPr>
              <a:t> in </a:t>
            </a:r>
            <a:r>
              <a:rPr lang="en-IN" sz="2000" dirty="0" err="1">
                <a:solidFill>
                  <a:srgbClr val="71FF11"/>
                </a:solidFill>
                <a:effectLst/>
              </a:rPr>
              <a:t>pah</a:t>
            </a:r>
            <a:r>
              <a:rPr lang="en-IN" sz="2000" dirty="0">
                <a:solidFill>
                  <a:srgbClr val="71FF11"/>
                </a:solidFill>
                <a:effectLst/>
              </a:rPr>
              <a:t> - function</a:t>
            </a:r>
          </a:p>
        </p:txBody>
      </p:sp>
    </p:spTree>
    <p:extLst>
      <p:ext uri="{BB962C8B-B14F-4D97-AF65-F5344CB8AC3E}">
        <p14:creationId xmlns:p14="http://schemas.microsoft.com/office/powerpoint/2010/main" val="739858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1748DF-689F-406F-BF71-210286A25FB8}"/>
              </a:ext>
            </a:extLst>
          </p:cNvPr>
          <p:cNvSpPr>
            <a:spLocks noGrp="1"/>
          </p:cNvSpPr>
          <p:nvPr>
            <p:ph idx="1"/>
          </p:nvPr>
        </p:nvSpPr>
        <p:spPr>
          <a:xfrm>
            <a:off x="309957" y="408780"/>
            <a:ext cx="10353762" cy="1909878"/>
          </a:xfrm>
        </p:spPr>
        <p:txBody>
          <a:bodyPr/>
          <a:lstStyle/>
          <a:p>
            <a:pPr marL="0" indent="0" algn="l">
              <a:lnSpc>
                <a:spcPct val="100000"/>
              </a:lnSpc>
              <a:buNone/>
            </a:pPr>
            <a:r>
              <a:rPr lang="en-IN" b="1" i="0" u="none" strike="noStrike" baseline="0" dirty="0">
                <a:solidFill>
                  <a:srgbClr val="FFC000"/>
                </a:solidFill>
                <a:effectLst/>
                <a:latin typeface="Calibri" panose="020F0502020204030204" pitchFamily="34" charset="0"/>
              </a:rPr>
              <a:t>PULMONARY VASCULAR RESISTANCE:</a:t>
            </a:r>
          </a:p>
          <a:p>
            <a:pPr>
              <a:lnSpc>
                <a:spcPct val="100000"/>
              </a:lnSpc>
            </a:pPr>
            <a:r>
              <a:rPr lang="en-IN" sz="1800" b="0" i="0" u="none" strike="noStrike" baseline="0" dirty="0">
                <a:latin typeface="Calibri" panose="020F0502020204030204" pitchFamily="34" charset="0"/>
              </a:rPr>
              <a:t>( TR Vmax / RVOT VTI ) x 10 + 0.16</a:t>
            </a:r>
          </a:p>
          <a:p>
            <a:pPr>
              <a:lnSpc>
                <a:spcPct val="100000"/>
              </a:lnSpc>
            </a:pPr>
            <a:r>
              <a:rPr lang="en-IN" sz="1800" b="0" i="0" u="none" strike="noStrike" baseline="0" dirty="0">
                <a:latin typeface="Calibri" panose="020F0502020204030204" pitchFamily="34" charset="0"/>
              </a:rPr>
              <a:t>WHEN VALUE &lt; 0.15 </a:t>
            </a:r>
            <a:r>
              <a:rPr lang="en-IN" sz="1800" b="0" i="0" u="none" strike="noStrike" baseline="0" dirty="0">
                <a:latin typeface="Wingdings" panose="05000000000000000000" pitchFamily="2" charset="2"/>
              </a:rPr>
              <a:t> </a:t>
            </a:r>
            <a:r>
              <a:rPr lang="en-IN" sz="1800" b="0" i="0" u="none" strike="noStrike" baseline="0" dirty="0">
                <a:latin typeface="Calibri" panose="020F0502020204030204" pitchFamily="34" charset="0"/>
              </a:rPr>
              <a:t>PVR NORMAL.</a:t>
            </a:r>
            <a:endParaRPr lang="en-IN" dirty="0"/>
          </a:p>
          <a:p>
            <a:pPr>
              <a:lnSpc>
                <a:spcPct val="100000"/>
              </a:lnSpc>
            </a:pPr>
            <a:r>
              <a:rPr lang="en-IN" sz="1800" b="0" i="0" u="none" strike="noStrike" baseline="0" dirty="0">
                <a:latin typeface="Calibri" panose="020F0502020204030204" pitchFamily="34" charset="0"/>
              </a:rPr>
              <a:t>WHEN VALUE &gt; 0.2 </a:t>
            </a:r>
            <a:r>
              <a:rPr lang="en-IN" sz="1800" b="0" i="0" u="none" strike="noStrike" baseline="0" dirty="0">
                <a:latin typeface="Wingdings" panose="05000000000000000000" pitchFamily="2" charset="2"/>
              </a:rPr>
              <a:t> </a:t>
            </a:r>
            <a:r>
              <a:rPr lang="en-IN" sz="1800" b="0" i="0" u="none" strike="noStrike" baseline="0" dirty="0">
                <a:latin typeface="Calibri" panose="020F0502020204030204" pitchFamily="34" charset="0"/>
              </a:rPr>
              <a:t>PVR &gt; 2 WU</a:t>
            </a:r>
          </a:p>
        </p:txBody>
      </p:sp>
      <p:pic>
        <p:nvPicPr>
          <p:cNvPr id="5" name="Picture 4">
            <a:extLst>
              <a:ext uri="{FF2B5EF4-FFF2-40B4-BE49-F238E27FC236}">
                <a16:creationId xmlns:a16="http://schemas.microsoft.com/office/drawing/2014/main" id="{C87D2CEC-803D-42D7-B4EB-E4CAB4885CC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047" t="16006" r="1812" b="33985"/>
          <a:stretch/>
        </p:blipFill>
        <p:spPr>
          <a:xfrm>
            <a:off x="625069" y="2509721"/>
            <a:ext cx="10941861" cy="4268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6587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756271D-EB38-4BA4-81E0-2371C712A2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3315" y="0"/>
            <a:ext cx="5268685" cy="6858000"/>
          </a:xfrm>
        </p:spPr>
      </p:pic>
      <p:sp>
        <p:nvSpPr>
          <p:cNvPr id="4" name="Title 1">
            <a:extLst>
              <a:ext uri="{FF2B5EF4-FFF2-40B4-BE49-F238E27FC236}">
                <a16:creationId xmlns:a16="http://schemas.microsoft.com/office/drawing/2014/main" id="{50E3182F-1BB2-4EFF-A65D-0CD0855A3829}"/>
              </a:ext>
            </a:extLst>
          </p:cNvPr>
          <p:cNvSpPr>
            <a:spLocks noGrp="1"/>
          </p:cNvSpPr>
          <p:nvPr>
            <p:ph type="title"/>
          </p:nvPr>
        </p:nvSpPr>
        <p:spPr>
          <a:xfrm>
            <a:off x="348344" y="228599"/>
            <a:ext cx="3820886" cy="598715"/>
          </a:xfrm>
        </p:spPr>
        <p:txBody>
          <a:bodyPr>
            <a:normAutofit/>
          </a:bodyPr>
          <a:lstStyle/>
          <a:p>
            <a:pPr algn="l"/>
            <a:r>
              <a:rPr lang="en-IN" sz="2000" dirty="0" err="1">
                <a:solidFill>
                  <a:srgbClr val="71FF11"/>
                </a:solidFill>
                <a:effectLst/>
              </a:rPr>
              <a:t>Rv</a:t>
            </a:r>
            <a:r>
              <a:rPr lang="en-IN" sz="2000" dirty="0">
                <a:solidFill>
                  <a:srgbClr val="71FF11"/>
                </a:solidFill>
                <a:effectLst/>
              </a:rPr>
              <a:t> in </a:t>
            </a:r>
            <a:r>
              <a:rPr lang="en-IN" sz="2000" dirty="0" err="1">
                <a:solidFill>
                  <a:srgbClr val="71FF11"/>
                </a:solidFill>
                <a:effectLst/>
              </a:rPr>
              <a:t>pah</a:t>
            </a:r>
            <a:r>
              <a:rPr lang="en-IN" sz="2000" dirty="0">
                <a:solidFill>
                  <a:srgbClr val="71FF11"/>
                </a:solidFill>
                <a:effectLst/>
              </a:rPr>
              <a:t> - function</a:t>
            </a:r>
          </a:p>
        </p:txBody>
      </p:sp>
      <p:pic>
        <p:nvPicPr>
          <p:cNvPr id="8" name="Picture 7">
            <a:extLst>
              <a:ext uri="{FF2B5EF4-FFF2-40B4-BE49-F238E27FC236}">
                <a16:creationId xmlns:a16="http://schemas.microsoft.com/office/drawing/2014/main" id="{BED8E824-0FFB-453E-87DA-ACD1B2265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25" y="2155371"/>
            <a:ext cx="6821490" cy="38753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480B9F76-ED76-41F5-8C19-C2A9EED08F09}"/>
              </a:ext>
            </a:extLst>
          </p:cNvPr>
          <p:cNvSpPr txBox="1"/>
          <p:nvPr/>
        </p:nvSpPr>
        <p:spPr>
          <a:xfrm>
            <a:off x="348344" y="838200"/>
            <a:ext cx="6335485" cy="646331"/>
          </a:xfrm>
          <a:prstGeom prst="rect">
            <a:avLst/>
          </a:prstGeom>
          <a:noFill/>
        </p:spPr>
        <p:txBody>
          <a:bodyPr wrap="square" rtlCol="0">
            <a:spAutoFit/>
          </a:bodyPr>
          <a:lstStyle/>
          <a:p>
            <a:r>
              <a:rPr lang="en-IN" b="1" dirty="0">
                <a:solidFill>
                  <a:srgbClr val="FFC000"/>
                </a:solidFill>
                <a:latin typeface="Bahnschrift" panose="020B0502040204020203" pitchFamily="34" charset="0"/>
              </a:rPr>
              <a:t>DETERMINATION  OF  RV  MORPHOLOGY  AND  VOLUME  USING  3D  IMAGING</a:t>
            </a:r>
          </a:p>
        </p:txBody>
      </p:sp>
    </p:spTree>
    <p:extLst>
      <p:ext uri="{BB962C8B-B14F-4D97-AF65-F5344CB8AC3E}">
        <p14:creationId xmlns:p14="http://schemas.microsoft.com/office/powerpoint/2010/main" val="3177976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775BF-A6D8-4655-A91C-5631986B6A8F}"/>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ED489FC8-4514-4BA4-96A9-9A5BD8AAB29C}"/>
              </a:ext>
            </a:extLst>
          </p:cNvPr>
          <p:cNvPicPr>
            <a:picLocks noGrp="1" noChangeAspect="1"/>
          </p:cNvPicPr>
          <p:nvPr>
            <p:ph idx="1"/>
          </p:nvPr>
        </p:nvPicPr>
        <p:blipFill>
          <a:blip r:embed="rId2">
            <a:lum bright="-20000" contrast="40000"/>
          </a:blip>
          <a:stretch>
            <a:fillRect/>
          </a:stretch>
        </p:blipFill>
        <p:spPr>
          <a:xfrm>
            <a:off x="134362" y="119741"/>
            <a:ext cx="11923275" cy="6607629"/>
          </a:xfrm>
        </p:spPr>
      </p:pic>
    </p:spTree>
    <p:extLst>
      <p:ext uri="{BB962C8B-B14F-4D97-AF65-F5344CB8AC3E}">
        <p14:creationId xmlns:p14="http://schemas.microsoft.com/office/powerpoint/2010/main" val="1729997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EAF4BE6-6229-4959-9915-6BA3FC66D11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378" t="20996" r="5239" b="13866"/>
          <a:stretch/>
        </p:blipFill>
        <p:spPr>
          <a:xfrm>
            <a:off x="966107" y="957945"/>
            <a:ext cx="10259786" cy="5484879"/>
          </a:xfrm>
        </p:spPr>
      </p:pic>
      <p:sp>
        <p:nvSpPr>
          <p:cNvPr id="4" name="Title 1">
            <a:extLst>
              <a:ext uri="{FF2B5EF4-FFF2-40B4-BE49-F238E27FC236}">
                <a16:creationId xmlns:a16="http://schemas.microsoft.com/office/drawing/2014/main" id="{5103768B-C0D7-4879-96F0-20115984558B}"/>
              </a:ext>
            </a:extLst>
          </p:cNvPr>
          <p:cNvSpPr>
            <a:spLocks noGrp="1"/>
          </p:cNvSpPr>
          <p:nvPr>
            <p:ph type="title"/>
          </p:nvPr>
        </p:nvSpPr>
        <p:spPr>
          <a:xfrm>
            <a:off x="348343" y="228599"/>
            <a:ext cx="6487885" cy="598715"/>
          </a:xfrm>
        </p:spPr>
        <p:txBody>
          <a:bodyPr>
            <a:normAutofit fontScale="90000"/>
          </a:bodyPr>
          <a:lstStyle/>
          <a:p>
            <a:pPr algn="l"/>
            <a:r>
              <a:rPr lang="en-IN" sz="2000" dirty="0">
                <a:solidFill>
                  <a:srgbClr val="71FF11"/>
                </a:solidFill>
                <a:effectLst/>
              </a:rPr>
              <a:t>Prognostic and risk determinants in </a:t>
            </a:r>
            <a:r>
              <a:rPr lang="en-IN" sz="2000" dirty="0" err="1">
                <a:solidFill>
                  <a:srgbClr val="71FF11"/>
                </a:solidFill>
                <a:effectLst/>
              </a:rPr>
              <a:t>pah</a:t>
            </a:r>
            <a:endParaRPr lang="en-IN" sz="2000" dirty="0">
              <a:solidFill>
                <a:srgbClr val="71FF11"/>
              </a:solidFill>
              <a:effectLst/>
            </a:endParaRPr>
          </a:p>
        </p:txBody>
      </p:sp>
    </p:spTree>
    <p:extLst>
      <p:ext uri="{BB962C8B-B14F-4D97-AF65-F5344CB8AC3E}">
        <p14:creationId xmlns:p14="http://schemas.microsoft.com/office/powerpoint/2010/main" val="1744399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C0D8E-655E-4E5B-80BE-FBF10B3F2611}"/>
              </a:ext>
            </a:extLst>
          </p:cNvPr>
          <p:cNvSpPr>
            <a:spLocks noGrp="1"/>
          </p:cNvSpPr>
          <p:nvPr>
            <p:ph type="title"/>
          </p:nvPr>
        </p:nvSpPr>
        <p:spPr>
          <a:xfrm>
            <a:off x="532795" y="370115"/>
            <a:ext cx="7196062" cy="544286"/>
          </a:xfrm>
        </p:spPr>
        <p:txBody>
          <a:bodyPr>
            <a:normAutofit fontScale="90000"/>
          </a:bodyPr>
          <a:lstStyle/>
          <a:p>
            <a:pPr algn="l"/>
            <a:r>
              <a:rPr lang="en-IN" sz="2000" dirty="0">
                <a:solidFill>
                  <a:srgbClr val="71FF11"/>
                </a:solidFill>
                <a:effectLst/>
              </a:rPr>
              <a:t>Role of echo in determining types of </a:t>
            </a:r>
            <a:r>
              <a:rPr lang="en-IN" sz="2000" dirty="0" err="1">
                <a:solidFill>
                  <a:srgbClr val="71FF11"/>
                </a:solidFill>
                <a:effectLst/>
              </a:rPr>
              <a:t>ph</a:t>
            </a:r>
            <a:r>
              <a:rPr lang="en-IN" sz="2000" dirty="0">
                <a:solidFill>
                  <a:srgbClr val="71FF11"/>
                </a:solidFill>
                <a:effectLst/>
              </a:rPr>
              <a:t> group</a:t>
            </a:r>
          </a:p>
        </p:txBody>
      </p:sp>
      <p:sp>
        <p:nvSpPr>
          <p:cNvPr id="3" name="Content Placeholder 2">
            <a:extLst>
              <a:ext uri="{FF2B5EF4-FFF2-40B4-BE49-F238E27FC236}">
                <a16:creationId xmlns:a16="http://schemas.microsoft.com/office/drawing/2014/main" id="{E39E094D-0C49-4E9F-891A-03F83494D563}"/>
              </a:ext>
            </a:extLst>
          </p:cNvPr>
          <p:cNvSpPr>
            <a:spLocks noGrp="1"/>
          </p:cNvSpPr>
          <p:nvPr>
            <p:ph idx="1"/>
          </p:nvPr>
        </p:nvSpPr>
        <p:spPr>
          <a:xfrm>
            <a:off x="446315" y="1055914"/>
            <a:ext cx="11201400" cy="5508172"/>
          </a:xfrm>
        </p:spPr>
        <p:txBody>
          <a:bodyPr>
            <a:normAutofit/>
          </a:bodyPr>
          <a:lstStyle/>
          <a:p>
            <a:pPr algn="just"/>
            <a:r>
              <a:rPr lang="en-IN" b="0" i="0" dirty="0">
                <a:effectLst/>
                <a:latin typeface="nunito_sansregular"/>
              </a:rPr>
              <a:t>Caution is needed in distinguishing PAH from PH related to diastolic abnormalities solely on the basis of</a:t>
            </a:r>
            <a:br>
              <a:rPr lang="en-IN" dirty="0"/>
            </a:br>
            <a:r>
              <a:rPr lang="en-IN" b="0" i="0" dirty="0">
                <a:effectLst/>
                <a:latin typeface="nunito_sansregular"/>
              </a:rPr>
              <a:t>ECHO</a:t>
            </a:r>
          </a:p>
          <a:p>
            <a:pPr algn="just"/>
            <a:r>
              <a:rPr lang="en-IN" b="0" i="0" dirty="0">
                <a:effectLst/>
                <a:latin typeface="nunito_sansregular"/>
              </a:rPr>
              <a:t>Features of "diastolic dysfunction", e.g., delayed relaxation pattern and reduced e' (mitral annular</a:t>
            </a:r>
            <a:br>
              <a:rPr lang="en-IN" dirty="0"/>
            </a:br>
            <a:r>
              <a:rPr lang="en-IN" b="0" i="0" dirty="0">
                <a:effectLst/>
                <a:latin typeface="nunito_sansregular"/>
              </a:rPr>
              <a:t>tissue velocities), may occur in PAH also.</a:t>
            </a:r>
          </a:p>
          <a:p>
            <a:pPr algn="just"/>
            <a:r>
              <a:rPr lang="en-IN" b="0" i="0" dirty="0">
                <a:effectLst/>
                <a:latin typeface="nunito_sansregular"/>
              </a:rPr>
              <a:t>Findings that Increase the Clinical Suspicion of PVH – Age (elderly), Female gender, Obesity, Systemic HTN (particularly if not optimally controlled),  Diabetes mellitus, Coronary artery disease, Obstructive sleep apnoea and Atrial fibrillation.</a:t>
            </a:r>
          </a:p>
          <a:p>
            <a:pPr algn="just"/>
            <a:r>
              <a:rPr lang="en-IN" b="0" i="0" dirty="0">
                <a:effectLst/>
                <a:latin typeface="nunito_sansregular"/>
              </a:rPr>
              <a:t>ECG findings: Lack of right axis deviation, Lack of right atrial enlargement or RVH, Evidence of left atrial enlargement, Evidence of left ventricular hypertrophy</a:t>
            </a:r>
          </a:p>
          <a:p>
            <a:pPr algn="just"/>
            <a:r>
              <a:rPr lang="en-IN" b="0" i="0" dirty="0">
                <a:effectLst/>
                <a:latin typeface="nunito_sansregular"/>
              </a:rPr>
              <a:t>Chest X-ray findings: Pulmonary vascular congestion/ Kerley B lines, Pulmonary </a:t>
            </a:r>
            <a:r>
              <a:rPr lang="en-IN" b="0" i="0" dirty="0" err="1">
                <a:effectLst/>
                <a:latin typeface="nunito_sansregular"/>
              </a:rPr>
              <a:t>edema</a:t>
            </a:r>
            <a:r>
              <a:rPr lang="en-IN" b="0" i="0" dirty="0">
                <a:effectLst/>
                <a:latin typeface="nunito_sansregular"/>
              </a:rPr>
              <a:t>, Pleural effusion</a:t>
            </a:r>
            <a:endParaRPr lang="en-IN" dirty="0"/>
          </a:p>
        </p:txBody>
      </p:sp>
    </p:spTree>
    <p:extLst>
      <p:ext uri="{BB962C8B-B14F-4D97-AF65-F5344CB8AC3E}">
        <p14:creationId xmlns:p14="http://schemas.microsoft.com/office/powerpoint/2010/main" val="3523257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655160DD-F078-418E-9E9C-D94C29B68684}"/>
              </a:ext>
            </a:extLst>
          </p:cNvPr>
          <p:cNvGraphicFramePr>
            <a:graphicFrameLocks noGrp="1"/>
          </p:cNvGraphicFramePr>
          <p:nvPr>
            <p:ph idx="1"/>
            <p:extLst>
              <p:ext uri="{D42A27DB-BD31-4B8C-83A1-F6EECF244321}">
                <p14:modId xmlns:p14="http://schemas.microsoft.com/office/powerpoint/2010/main" val="3331886554"/>
              </p:ext>
            </p:extLst>
          </p:nvPr>
        </p:nvGraphicFramePr>
        <p:xfrm>
          <a:off x="707571" y="1219200"/>
          <a:ext cx="10896600" cy="4895664"/>
        </p:xfrm>
        <a:graphic>
          <a:graphicData uri="http://schemas.openxmlformats.org/drawingml/2006/table">
            <a:tbl>
              <a:tblPr firstRow="1" bandRow="1">
                <a:tableStyleId>{16D9F66E-5EB9-4882-86FB-DCBF35E3C3E4}</a:tableStyleId>
              </a:tblPr>
              <a:tblGrid>
                <a:gridCol w="5448300">
                  <a:extLst>
                    <a:ext uri="{9D8B030D-6E8A-4147-A177-3AD203B41FA5}">
                      <a16:colId xmlns:a16="http://schemas.microsoft.com/office/drawing/2014/main" val="2465453536"/>
                    </a:ext>
                  </a:extLst>
                </a:gridCol>
                <a:gridCol w="5448300">
                  <a:extLst>
                    <a:ext uri="{9D8B030D-6E8A-4147-A177-3AD203B41FA5}">
                      <a16:colId xmlns:a16="http://schemas.microsoft.com/office/drawing/2014/main" val="3554473707"/>
                    </a:ext>
                  </a:extLst>
                </a:gridCol>
              </a:tblGrid>
              <a:tr h="417504">
                <a:tc>
                  <a:txBody>
                    <a:bodyPr/>
                    <a:lstStyle/>
                    <a:p>
                      <a:r>
                        <a:rPr lang="en-IN" b="1" dirty="0">
                          <a:solidFill>
                            <a:srgbClr val="002060"/>
                          </a:solidFill>
                        </a:rPr>
                        <a:t>Left </a:t>
                      </a:r>
                      <a:r>
                        <a:rPr lang="en-IN" sz="1800" b="1" kern="1200" dirty="0">
                          <a:solidFill>
                            <a:srgbClr val="002060"/>
                          </a:solidFill>
                          <a:effectLst/>
                        </a:rPr>
                        <a:t>sided origin of PH</a:t>
                      </a:r>
                      <a:endParaRPr lang="en-IN" b="1" dirty="0">
                        <a:solidFill>
                          <a:srgbClr val="002060"/>
                        </a:solidFill>
                      </a:endParaRPr>
                    </a:p>
                  </a:txBody>
                  <a:tcPr/>
                </a:tc>
                <a:tc>
                  <a:txBody>
                    <a:bodyPr/>
                    <a:lstStyle/>
                    <a:p>
                      <a:r>
                        <a:rPr lang="en-IN" sz="1800" b="1" kern="1200" dirty="0">
                          <a:solidFill>
                            <a:srgbClr val="002060"/>
                          </a:solidFill>
                          <a:effectLst/>
                        </a:rPr>
                        <a:t>Right-sided Origin of PH</a:t>
                      </a:r>
                      <a:endParaRPr lang="en-IN" b="1" dirty="0">
                        <a:solidFill>
                          <a:srgbClr val="002060"/>
                        </a:solidFill>
                      </a:endParaRPr>
                    </a:p>
                  </a:txBody>
                  <a:tcPr/>
                </a:tc>
                <a:extLst>
                  <a:ext uri="{0D108BD9-81ED-4DB2-BD59-A6C34878D82A}">
                    <a16:rowId xmlns:a16="http://schemas.microsoft.com/office/drawing/2014/main" val="3370114160"/>
                  </a:ext>
                </a:extLst>
              </a:tr>
              <a:tr h="417504">
                <a:tc gridSpan="2">
                  <a:txBody>
                    <a:bodyPr/>
                    <a:lstStyle/>
                    <a:p>
                      <a:pPr algn="ctr"/>
                      <a:r>
                        <a:rPr lang="en-IN" b="1" dirty="0"/>
                        <a:t>2-D Echocardiography</a:t>
                      </a:r>
                    </a:p>
                  </a:txBody>
                  <a:tcPr/>
                </a:tc>
                <a:tc hMerge="1">
                  <a:txBody>
                    <a:bodyPr/>
                    <a:lstStyle/>
                    <a:p>
                      <a:endParaRPr lang="en-IN" dirty="0"/>
                    </a:p>
                  </a:txBody>
                  <a:tcPr/>
                </a:tc>
                <a:extLst>
                  <a:ext uri="{0D108BD9-81ED-4DB2-BD59-A6C34878D82A}">
                    <a16:rowId xmlns:a16="http://schemas.microsoft.com/office/drawing/2014/main" val="2735879433"/>
                  </a:ext>
                </a:extLst>
              </a:tr>
              <a:tr h="417504">
                <a:tc>
                  <a:txBody>
                    <a:bodyPr/>
                    <a:lstStyle/>
                    <a:p>
                      <a:r>
                        <a:rPr lang="en-IN" dirty="0">
                          <a:latin typeface="Arial Rounded MT Bold" panose="020F0704030504030204" pitchFamily="34" charset="0"/>
                        </a:rPr>
                        <a:t>LVH, LAE</a:t>
                      </a:r>
                    </a:p>
                  </a:txBody>
                  <a:tcPr/>
                </a:tc>
                <a:tc>
                  <a:txBody>
                    <a:bodyPr/>
                    <a:lstStyle/>
                    <a:p>
                      <a:r>
                        <a:rPr lang="en-IN" dirty="0">
                          <a:latin typeface="Arial Rounded MT Bold" panose="020F0704030504030204" pitchFamily="34" charset="0"/>
                        </a:rPr>
                        <a:t>Normal LV, LA size</a:t>
                      </a:r>
                    </a:p>
                  </a:txBody>
                  <a:tcPr/>
                </a:tc>
                <a:extLst>
                  <a:ext uri="{0D108BD9-81ED-4DB2-BD59-A6C34878D82A}">
                    <a16:rowId xmlns:a16="http://schemas.microsoft.com/office/drawing/2014/main" val="2157924046"/>
                  </a:ext>
                </a:extLst>
              </a:tr>
              <a:tr h="417504">
                <a:tc>
                  <a:txBody>
                    <a:bodyPr/>
                    <a:lstStyle/>
                    <a:p>
                      <a:r>
                        <a:rPr lang="en-IN" dirty="0">
                          <a:latin typeface="Arial Rounded MT Bold" panose="020F0704030504030204" pitchFamily="34" charset="0"/>
                        </a:rPr>
                        <a:t>Normal RV size</a:t>
                      </a:r>
                    </a:p>
                  </a:txBody>
                  <a:tcPr/>
                </a:tc>
                <a:tc>
                  <a:txBody>
                    <a:bodyPr/>
                    <a:lstStyle/>
                    <a:p>
                      <a:r>
                        <a:rPr lang="en-IN" dirty="0">
                          <a:latin typeface="Arial Rounded MT Bold" panose="020F0704030504030204" pitchFamily="34" charset="0"/>
                        </a:rPr>
                        <a:t>RV dilatation</a:t>
                      </a:r>
                    </a:p>
                  </a:txBody>
                  <a:tcPr/>
                </a:tc>
                <a:extLst>
                  <a:ext uri="{0D108BD9-81ED-4DB2-BD59-A6C34878D82A}">
                    <a16:rowId xmlns:a16="http://schemas.microsoft.com/office/drawing/2014/main" val="254250822"/>
                  </a:ext>
                </a:extLst>
              </a:tr>
              <a:tr h="417504">
                <a:tc>
                  <a:txBody>
                    <a:bodyPr/>
                    <a:lstStyle/>
                    <a:p>
                      <a:r>
                        <a:rPr lang="en-IN" dirty="0">
                          <a:latin typeface="Arial Rounded MT Bold" panose="020F0704030504030204" pitchFamily="34" charset="0"/>
                        </a:rPr>
                        <a:t>No interventricular septal bowing</a:t>
                      </a:r>
                    </a:p>
                  </a:txBody>
                  <a:tcPr/>
                </a:tc>
                <a:tc>
                  <a:txBody>
                    <a:bodyPr/>
                    <a:lstStyle/>
                    <a:p>
                      <a:r>
                        <a:rPr lang="en-IN" dirty="0">
                          <a:latin typeface="Arial Rounded MT Bold" panose="020F0704030504030204" pitchFamily="34" charset="0"/>
                        </a:rPr>
                        <a:t>Right to left interventricular septal bowing</a:t>
                      </a:r>
                    </a:p>
                  </a:txBody>
                  <a:tcPr/>
                </a:tc>
                <a:extLst>
                  <a:ext uri="{0D108BD9-81ED-4DB2-BD59-A6C34878D82A}">
                    <a16:rowId xmlns:a16="http://schemas.microsoft.com/office/drawing/2014/main" val="2169971252"/>
                  </a:ext>
                </a:extLst>
              </a:tr>
              <a:tr h="417504">
                <a:tc>
                  <a:txBody>
                    <a:bodyPr/>
                    <a:lstStyle/>
                    <a:p>
                      <a:r>
                        <a:rPr lang="en-IN" dirty="0">
                          <a:latin typeface="Arial Rounded MT Bold" panose="020F0704030504030204" pitchFamily="34" charset="0"/>
                        </a:rPr>
                        <a:t>Atrial septum neutral or bowed to right</a:t>
                      </a:r>
                    </a:p>
                  </a:txBody>
                  <a:tcPr/>
                </a:tc>
                <a:tc>
                  <a:txBody>
                    <a:bodyPr/>
                    <a:lstStyle/>
                    <a:p>
                      <a:r>
                        <a:rPr lang="en-IN" dirty="0">
                          <a:latin typeface="Arial Rounded MT Bold" panose="020F0704030504030204" pitchFamily="34" charset="0"/>
                        </a:rPr>
                        <a:t>Atrial septum bowed to left</a:t>
                      </a:r>
                    </a:p>
                  </a:txBody>
                  <a:tcPr/>
                </a:tc>
                <a:extLst>
                  <a:ext uri="{0D108BD9-81ED-4DB2-BD59-A6C34878D82A}">
                    <a16:rowId xmlns:a16="http://schemas.microsoft.com/office/drawing/2014/main" val="2915425659"/>
                  </a:ext>
                </a:extLst>
              </a:tr>
              <a:tr h="417504">
                <a:tc>
                  <a:txBody>
                    <a:bodyPr/>
                    <a:lstStyle/>
                    <a:p>
                      <a:r>
                        <a:rPr lang="en-IN" dirty="0">
                          <a:latin typeface="Arial Rounded MT Bold" panose="020F0704030504030204" pitchFamily="34" charset="0"/>
                        </a:rPr>
                        <a:t>Usually normal RV function</a:t>
                      </a:r>
                    </a:p>
                  </a:txBody>
                  <a:tcPr/>
                </a:tc>
                <a:tc>
                  <a:txBody>
                    <a:bodyPr/>
                    <a:lstStyle/>
                    <a:p>
                      <a:r>
                        <a:rPr lang="en-IN" dirty="0">
                          <a:latin typeface="Arial Rounded MT Bold" panose="020F0704030504030204" pitchFamily="34" charset="0"/>
                        </a:rPr>
                        <a:t>Usually RV dysfunction+ </a:t>
                      </a:r>
                    </a:p>
                  </a:txBody>
                  <a:tcPr/>
                </a:tc>
                <a:extLst>
                  <a:ext uri="{0D108BD9-81ED-4DB2-BD59-A6C34878D82A}">
                    <a16:rowId xmlns:a16="http://schemas.microsoft.com/office/drawing/2014/main" val="4076265238"/>
                  </a:ext>
                </a:extLst>
              </a:tr>
              <a:tr h="417504">
                <a:tc>
                  <a:txBody>
                    <a:bodyPr/>
                    <a:lstStyle/>
                    <a:p>
                      <a:r>
                        <a:rPr lang="en-IN" dirty="0">
                          <a:latin typeface="Arial Rounded MT Bold" panose="020F0704030504030204" pitchFamily="34" charset="0"/>
                        </a:rPr>
                        <a:t>No pericardial effusion</a:t>
                      </a:r>
                    </a:p>
                  </a:txBody>
                  <a:tcPr/>
                </a:tc>
                <a:tc>
                  <a:txBody>
                    <a:bodyPr/>
                    <a:lstStyle/>
                    <a:p>
                      <a:r>
                        <a:rPr lang="en-IN" dirty="0">
                          <a:latin typeface="Arial Rounded MT Bold" panose="020F0704030504030204" pitchFamily="34" charset="0"/>
                        </a:rPr>
                        <a:t>Mild to moderate pericardial effusion</a:t>
                      </a:r>
                    </a:p>
                  </a:txBody>
                  <a:tcPr/>
                </a:tc>
                <a:extLst>
                  <a:ext uri="{0D108BD9-81ED-4DB2-BD59-A6C34878D82A}">
                    <a16:rowId xmlns:a16="http://schemas.microsoft.com/office/drawing/2014/main" val="1605170060"/>
                  </a:ext>
                </a:extLst>
              </a:tr>
              <a:tr h="417504">
                <a:tc>
                  <a:txBody>
                    <a:bodyPr/>
                    <a:lstStyle/>
                    <a:p>
                      <a:r>
                        <a:rPr lang="en-IN" dirty="0">
                          <a:latin typeface="Arial Rounded MT Bold" panose="020F0704030504030204" pitchFamily="34" charset="0"/>
                        </a:rPr>
                        <a:t>Moderate to severe mitral valve disease</a:t>
                      </a:r>
                    </a:p>
                  </a:txBody>
                  <a:tcPr/>
                </a:tc>
                <a:tc>
                  <a:txBody>
                    <a:bodyPr/>
                    <a:lstStyle/>
                    <a:p>
                      <a:r>
                        <a:rPr lang="en-IN" dirty="0">
                          <a:latin typeface="Arial Rounded MT Bold" panose="020F0704030504030204" pitchFamily="34" charset="0"/>
                        </a:rPr>
                        <a:t>No or minimal mitral valve disease</a:t>
                      </a:r>
                    </a:p>
                  </a:txBody>
                  <a:tcPr/>
                </a:tc>
                <a:extLst>
                  <a:ext uri="{0D108BD9-81ED-4DB2-BD59-A6C34878D82A}">
                    <a16:rowId xmlns:a16="http://schemas.microsoft.com/office/drawing/2014/main" val="4123339938"/>
                  </a:ext>
                </a:extLst>
              </a:tr>
              <a:tr h="417504">
                <a:tc>
                  <a:txBody>
                    <a:bodyPr/>
                    <a:lstStyle/>
                    <a:p>
                      <a:r>
                        <a:rPr lang="en-IN" dirty="0">
                          <a:latin typeface="Arial Rounded MT Bold" panose="020F0704030504030204" pitchFamily="34" charset="0"/>
                        </a:rPr>
                        <a:t>Moderate to severe LV D/D</a:t>
                      </a:r>
                    </a:p>
                  </a:txBody>
                  <a:tcPr/>
                </a:tc>
                <a:tc>
                  <a:txBody>
                    <a:bodyPr/>
                    <a:lstStyle/>
                    <a:p>
                      <a:r>
                        <a:rPr lang="en-IN" dirty="0">
                          <a:latin typeface="Arial Rounded MT Bold" panose="020F0704030504030204" pitchFamily="34" charset="0"/>
                        </a:rPr>
                        <a:t>Normal or mild LV D/D</a:t>
                      </a:r>
                    </a:p>
                  </a:txBody>
                  <a:tcPr/>
                </a:tc>
                <a:extLst>
                  <a:ext uri="{0D108BD9-81ED-4DB2-BD59-A6C34878D82A}">
                    <a16:rowId xmlns:a16="http://schemas.microsoft.com/office/drawing/2014/main" val="920849882"/>
                  </a:ext>
                </a:extLst>
              </a:tr>
              <a:tr h="720624">
                <a:tc>
                  <a:txBody>
                    <a:bodyPr/>
                    <a:lstStyle/>
                    <a:p>
                      <a:r>
                        <a:rPr lang="en-IN" dirty="0">
                          <a:latin typeface="Arial Rounded MT Bold" panose="020F0704030504030204" pitchFamily="34" charset="0"/>
                        </a:rPr>
                        <a:t>Absence of notched pattern in RVOT doppler signal</a:t>
                      </a:r>
                    </a:p>
                  </a:txBody>
                  <a:tcPr/>
                </a:tc>
                <a:tc>
                  <a:txBody>
                    <a:bodyPr/>
                    <a:lstStyle/>
                    <a:p>
                      <a:r>
                        <a:rPr lang="en-IN" dirty="0">
                          <a:latin typeface="Arial Rounded MT Bold" panose="020F0704030504030204" pitchFamily="34" charset="0"/>
                        </a:rPr>
                        <a:t>Notched doppler signal in RVOT</a:t>
                      </a:r>
                    </a:p>
                  </a:txBody>
                  <a:tcPr/>
                </a:tc>
                <a:extLst>
                  <a:ext uri="{0D108BD9-81ED-4DB2-BD59-A6C34878D82A}">
                    <a16:rowId xmlns:a16="http://schemas.microsoft.com/office/drawing/2014/main" val="3130814024"/>
                  </a:ext>
                </a:extLst>
              </a:tr>
            </a:tbl>
          </a:graphicData>
        </a:graphic>
      </p:graphicFrame>
      <p:sp>
        <p:nvSpPr>
          <p:cNvPr id="3" name="Title 1">
            <a:extLst>
              <a:ext uri="{FF2B5EF4-FFF2-40B4-BE49-F238E27FC236}">
                <a16:creationId xmlns:a16="http://schemas.microsoft.com/office/drawing/2014/main" id="{2373337E-3706-4A14-9AD4-E7299272236C}"/>
              </a:ext>
            </a:extLst>
          </p:cNvPr>
          <p:cNvSpPr>
            <a:spLocks noGrp="1"/>
          </p:cNvSpPr>
          <p:nvPr>
            <p:ph type="title"/>
          </p:nvPr>
        </p:nvSpPr>
        <p:spPr>
          <a:xfrm>
            <a:off x="532795" y="370115"/>
            <a:ext cx="7196062" cy="544286"/>
          </a:xfrm>
        </p:spPr>
        <p:txBody>
          <a:bodyPr>
            <a:normAutofit fontScale="90000"/>
          </a:bodyPr>
          <a:lstStyle/>
          <a:p>
            <a:pPr algn="l"/>
            <a:r>
              <a:rPr lang="en-IN" sz="2000" dirty="0">
                <a:solidFill>
                  <a:srgbClr val="71FF11"/>
                </a:solidFill>
                <a:effectLst/>
              </a:rPr>
              <a:t>Role of echo in determining types of </a:t>
            </a:r>
            <a:r>
              <a:rPr lang="en-IN" sz="2000" dirty="0" err="1">
                <a:solidFill>
                  <a:srgbClr val="71FF11"/>
                </a:solidFill>
                <a:effectLst/>
              </a:rPr>
              <a:t>ph</a:t>
            </a:r>
            <a:r>
              <a:rPr lang="en-IN" sz="2000" dirty="0">
                <a:solidFill>
                  <a:srgbClr val="71FF11"/>
                </a:solidFill>
                <a:effectLst/>
              </a:rPr>
              <a:t> group</a:t>
            </a:r>
          </a:p>
        </p:txBody>
      </p:sp>
    </p:spTree>
    <p:extLst>
      <p:ext uri="{BB962C8B-B14F-4D97-AF65-F5344CB8AC3E}">
        <p14:creationId xmlns:p14="http://schemas.microsoft.com/office/powerpoint/2010/main" val="3820352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0340DD-7B8C-4670-92F6-0DD2DFCA1ED8}"/>
              </a:ext>
            </a:extLst>
          </p:cNvPr>
          <p:cNvSpPr>
            <a:spLocks noGrp="1"/>
          </p:cNvSpPr>
          <p:nvPr>
            <p:ph idx="1"/>
          </p:nvPr>
        </p:nvSpPr>
        <p:spPr>
          <a:xfrm>
            <a:off x="532795" y="1138121"/>
            <a:ext cx="6390519" cy="3695136"/>
          </a:xfrm>
        </p:spPr>
        <p:txBody>
          <a:bodyPr>
            <a:normAutofit/>
          </a:bodyPr>
          <a:lstStyle/>
          <a:p>
            <a:pPr algn="l">
              <a:lnSpc>
                <a:spcPct val="150000"/>
              </a:lnSpc>
              <a:buFont typeface="Wingdings" panose="05000000000000000000" pitchFamily="2" charset="2"/>
              <a:buChar char="Ø"/>
            </a:pPr>
            <a:r>
              <a:rPr lang="en-IN" sz="1800" b="1" i="0" u="none" strike="noStrike" baseline="0" dirty="0">
                <a:solidFill>
                  <a:srgbClr val="FFC000"/>
                </a:solidFill>
                <a:effectLst/>
                <a:latin typeface="Bahnschrift" panose="020B0502040204020203" pitchFamily="34" charset="0"/>
              </a:rPr>
              <a:t>PAH Treatment Goals</a:t>
            </a:r>
          </a:p>
          <a:p>
            <a:pPr lvl="1">
              <a:lnSpc>
                <a:spcPct val="150000"/>
              </a:lnSpc>
            </a:pPr>
            <a:r>
              <a:rPr lang="en-IN" i="0" u="none" strike="noStrike" baseline="0" dirty="0">
                <a:solidFill>
                  <a:srgbClr val="FFFFFF"/>
                </a:solidFill>
                <a:effectLst/>
                <a:latin typeface="Bahnschrift" panose="020B0502040204020203" pitchFamily="34" charset="0"/>
              </a:rPr>
              <a:t>Improve quality of life and survival</a:t>
            </a:r>
          </a:p>
          <a:p>
            <a:pPr lvl="1">
              <a:lnSpc>
                <a:spcPct val="150000"/>
              </a:lnSpc>
            </a:pPr>
            <a:r>
              <a:rPr lang="en-IN" i="0" u="none" strike="noStrike" baseline="0" dirty="0">
                <a:solidFill>
                  <a:srgbClr val="FFFFFF"/>
                </a:solidFill>
                <a:effectLst/>
                <a:latin typeface="Bahnschrift" panose="020B0502040204020203" pitchFamily="34" charset="0"/>
              </a:rPr>
              <a:t>Improve to FC I or II</a:t>
            </a:r>
          </a:p>
          <a:p>
            <a:pPr lvl="1">
              <a:lnSpc>
                <a:spcPct val="150000"/>
              </a:lnSpc>
            </a:pPr>
            <a:r>
              <a:rPr lang="en-IN" i="0" u="none" strike="noStrike" baseline="0" dirty="0">
                <a:solidFill>
                  <a:srgbClr val="FFFFFF"/>
                </a:solidFill>
                <a:effectLst/>
                <a:latin typeface="Bahnschrift" panose="020B0502040204020203" pitchFamily="34" charset="0"/>
              </a:rPr>
              <a:t>Improve 6MWD to ≥380 m</a:t>
            </a:r>
          </a:p>
          <a:p>
            <a:pPr lvl="1">
              <a:lnSpc>
                <a:spcPct val="150000"/>
              </a:lnSpc>
            </a:pPr>
            <a:r>
              <a:rPr lang="en-IN" i="0" u="none" strike="noStrike" baseline="0" dirty="0">
                <a:solidFill>
                  <a:srgbClr val="FFFFFF"/>
                </a:solidFill>
                <a:effectLst/>
                <a:latin typeface="Bahnschrift" panose="020B0502040204020203" pitchFamily="34" charset="0"/>
              </a:rPr>
              <a:t>Improve hemodynamic</a:t>
            </a:r>
          </a:p>
          <a:p>
            <a:pPr lvl="1">
              <a:lnSpc>
                <a:spcPct val="150000"/>
              </a:lnSpc>
            </a:pPr>
            <a:r>
              <a:rPr lang="en-IN" i="0" u="none" strike="noStrike" baseline="0" dirty="0">
                <a:solidFill>
                  <a:srgbClr val="FFFFFF"/>
                </a:solidFill>
                <a:effectLst/>
                <a:latin typeface="Bahnschrift" panose="020B0502040204020203" pitchFamily="34" charset="0"/>
              </a:rPr>
              <a:t>Alleviate symptoms</a:t>
            </a:r>
            <a:endParaRPr lang="en-IN" dirty="0">
              <a:effectLst/>
              <a:latin typeface="Bahnschrift" panose="020B0502040204020203" pitchFamily="34" charset="0"/>
            </a:endParaRPr>
          </a:p>
        </p:txBody>
      </p:sp>
      <p:sp>
        <p:nvSpPr>
          <p:cNvPr id="4" name="Title 1">
            <a:extLst>
              <a:ext uri="{FF2B5EF4-FFF2-40B4-BE49-F238E27FC236}">
                <a16:creationId xmlns:a16="http://schemas.microsoft.com/office/drawing/2014/main" id="{40F58BEE-D48C-4DBE-B4D9-D11674CC1CAD}"/>
              </a:ext>
            </a:extLst>
          </p:cNvPr>
          <p:cNvSpPr>
            <a:spLocks noGrp="1"/>
          </p:cNvSpPr>
          <p:nvPr>
            <p:ph type="title"/>
          </p:nvPr>
        </p:nvSpPr>
        <p:spPr>
          <a:xfrm>
            <a:off x="532795" y="370115"/>
            <a:ext cx="7196062" cy="544286"/>
          </a:xfrm>
        </p:spPr>
        <p:txBody>
          <a:bodyPr>
            <a:normAutofit/>
          </a:bodyPr>
          <a:lstStyle/>
          <a:p>
            <a:pPr algn="l"/>
            <a:r>
              <a:rPr lang="en-IN" sz="2000" dirty="0">
                <a:solidFill>
                  <a:srgbClr val="71FF11"/>
                </a:solidFill>
                <a:effectLst/>
              </a:rPr>
              <a:t>Treatment</a:t>
            </a:r>
          </a:p>
        </p:txBody>
      </p:sp>
    </p:spTree>
    <p:extLst>
      <p:ext uri="{BB962C8B-B14F-4D97-AF65-F5344CB8AC3E}">
        <p14:creationId xmlns:p14="http://schemas.microsoft.com/office/powerpoint/2010/main" val="3166595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870268-0EF8-48A8-9080-B82A0F18E7C6}"/>
              </a:ext>
            </a:extLst>
          </p:cNvPr>
          <p:cNvPicPr>
            <a:picLocks noGrp="1" noChangeAspect="1"/>
          </p:cNvPicPr>
          <p:nvPr>
            <p:ph idx="1"/>
          </p:nvPr>
        </p:nvPicPr>
        <p:blipFill>
          <a:blip r:embed="rId2">
            <a:lum bright="-20000" contrast="40000"/>
          </a:blip>
          <a:stretch>
            <a:fillRect/>
          </a:stretch>
        </p:blipFill>
        <p:spPr>
          <a:xfrm>
            <a:off x="1481429" y="1426029"/>
            <a:ext cx="9229142" cy="3190647"/>
          </a:xfrm>
        </p:spPr>
      </p:pic>
      <p:sp>
        <p:nvSpPr>
          <p:cNvPr id="6" name="Title 1">
            <a:extLst>
              <a:ext uri="{FF2B5EF4-FFF2-40B4-BE49-F238E27FC236}">
                <a16:creationId xmlns:a16="http://schemas.microsoft.com/office/drawing/2014/main" id="{5E8CFC9E-5D6B-4003-9661-D80BF0CFF7A1}"/>
              </a:ext>
            </a:extLst>
          </p:cNvPr>
          <p:cNvSpPr>
            <a:spLocks noGrp="1"/>
          </p:cNvSpPr>
          <p:nvPr>
            <p:ph type="title"/>
          </p:nvPr>
        </p:nvSpPr>
        <p:spPr>
          <a:xfrm>
            <a:off x="500138" y="293915"/>
            <a:ext cx="2689375" cy="555171"/>
          </a:xfrm>
        </p:spPr>
        <p:txBody>
          <a:bodyPr>
            <a:normAutofit/>
          </a:bodyPr>
          <a:lstStyle/>
          <a:p>
            <a:pPr algn="l"/>
            <a:r>
              <a:rPr lang="en-IN" sz="2000" dirty="0">
                <a:solidFill>
                  <a:srgbClr val="71FF11"/>
                </a:solidFill>
              </a:rPr>
              <a:t>classification</a:t>
            </a:r>
          </a:p>
        </p:txBody>
      </p:sp>
    </p:spTree>
    <p:extLst>
      <p:ext uri="{BB962C8B-B14F-4D97-AF65-F5344CB8AC3E}">
        <p14:creationId xmlns:p14="http://schemas.microsoft.com/office/powerpoint/2010/main" val="3257377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CC4A7A-292E-43B6-85FF-8CE39458EB0D}"/>
              </a:ext>
            </a:extLst>
          </p:cNvPr>
          <p:cNvSpPr>
            <a:spLocks noGrp="1"/>
          </p:cNvSpPr>
          <p:nvPr>
            <p:ph idx="1"/>
          </p:nvPr>
        </p:nvSpPr>
        <p:spPr>
          <a:xfrm>
            <a:off x="532795" y="914401"/>
            <a:ext cx="11082262" cy="5791200"/>
          </a:xfrm>
        </p:spPr>
        <p:txBody>
          <a:bodyPr>
            <a:normAutofit/>
          </a:bodyPr>
          <a:lstStyle/>
          <a:p>
            <a:pPr algn="l">
              <a:lnSpc>
                <a:spcPct val="150000"/>
              </a:lnSpc>
              <a:buFont typeface="Wingdings" panose="05000000000000000000" pitchFamily="2" charset="2"/>
              <a:buChar char="Ø"/>
            </a:pPr>
            <a:r>
              <a:rPr lang="en-IN" sz="1800" i="0" u="none" strike="noStrike" baseline="0" dirty="0">
                <a:solidFill>
                  <a:srgbClr val="FFFFFF"/>
                </a:solidFill>
                <a:effectLst/>
                <a:latin typeface="Bahnschrift" panose="020B0502040204020203" pitchFamily="34" charset="0"/>
              </a:rPr>
              <a:t>Endothelin Receptor Antagonists</a:t>
            </a:r>
          </a:p>
          <a:p>
            <a:pPr lvl="1">
              <a:lnSpc>
                <a:spcPct val="150000"/>
              </a:lnSpc>
            </a:pPr>
            <a:r>
              <a:rPr lang="en-IN" sz="1700" i="0" u="none" strike="noStrike" baseline="0" dirty="0" err="1">
                <a:solidFill>
                  <a:srgbClr val="FFFFFF"/>
                </a:solidFill>
                <a:effectLst/>
                <a:latin typeface="Bahnschrift" panose="020B0502040204020203" pitchFamily="34" charset="0"/>
              </a:rPr>
              <a:t>Bosentan</a:t>
            </a:r>
            <a:r>
              <a:rPr lang="en-IN" sz="1700" i="0" u="none" strike="noStrike" baseline="0" dirty="0">
                <a:solidFill>
                  <a:srgbClr val="FFFFFF"/>
                </a:solidFill>
                <a:effectLst/>
                <a:latin typeface="Bahnschrift" panose="020B0502040204020203" pitchFamily="34" charset="0"/>
              </a:rPr>
              <a:t>,</a:t>
            </a:r>
            <a:r>
              <a:rPr lang="en-IN" sz="1700" i="0" u="none" strike="noStrike" baseline="0" dirty="0">
                <a:solidFill>
                  <a:srgbClr val="FFCD9B"/>
                </a:solidFill>
                <a:effectLst/>
                <a:latin typeface="Bahnschrift" panose="020B0502040204020203" pitchFamily="34" charset="0"/>
              </a:rPr>
              <a:t> </a:t>
            </a:r>
            <a:r>
              <a:rPr lang="en-IN" sz="1700" i="0" u="none" strike="noStrike" baseline="0" dirty="0" err="1">
                <a:solidFill>
                  <a:srgbClr val="FFFFFF"/>
                </a:solidFill>
                <a:effectLst/>
                <a:latin typeface="Bahnschrift" panose="020B0502040204020203" pitchFamily="34" charset="0"/>
              </a:rPr>
              <a:t>Ambrisentan</a:t>
            </a:r>
            <a:r>
              <a:rPr lang="en-IN" sz="1700" i="0" u="none" strike="noStrike" baseline="0" dirty="0">
                <a:solidFill>
                  <a:srgbClr val="FFFFFF"/>
                </a:solidFill>
                <a:effectLst/>
                <a:latin typeface="Bahnschrift" panose="020B0502040204020203" pitchFamily="34" charset="0"/>
              </a:rPr>
              <a:t>,</a:t>
            </a:r>
            <a:r>
              <a:rPr lang="en-IN" sz="1700" i="0" u="none" strike="noStrike" baseline="0" dirty="0">
                <a:solidFill>
                  <a:srgbClr val="FFCD9B"/>
                </a:solidFill>
                <a:effectLst/>
                <a:latin typeface="Bahnschrift" panose="020B0502040204020203" pitchFamily="34" charset="0"/>
              </a:rPr>
              <a:t> </a:t>
            </a:r>
            <a:r>
              <a:rPr lang="en-IN" sz="1700" i="0" u="none" strike="noStrike" baseline="0" dirty="0" err="1">
                <a:solidFill>
                  <a:srgbClr val="FFFFFF"/>
                </a:solidFill>
                <a:effectLst/>
                <a:latin typeface="Bahnschrift" panose="020B0502040204020203" pitchFamily="34" charset="0"/>
              </a:rPr>
              <a:t>Macitentan</a:t>
            </a:r>
            <a:endParaRPr lang="en-IN" sz="1700" i="0" u="none" strike="noStrike" baseline="0" dirty="0">
              <a:solidFill>
                <a:srgbClr val="FFFFFF"/>
              </a:solidFill>
              <a:effectLst/>
              <a:latin typeface="Bahnschrift" panose="020B0502040204020203" pitchFamily="34" charset="0"/>
            </a:endParaRPr>
          </a:p>
          <a:p>
            <a:pPr>
              <a:lnSpc>
                <a:spcPct val="150000"/>
              </a:lnSpc>
              <a:buFont typeface="Wingdings" panose="05000000000000000000" pitchFamily="2" charset="2"/>
              <a:buChar char="Ø"/>
            </a:pPr>
            <a:r>
              <a:rPr lang="en-IN" sz="1800" i="0" u="none" strike="noStrike" baseline="0" dirty="0">
                <a:solidFill>
                  <a:srgbClr val="FFFFFF"/>
                </a:solidFill>
                <a:effectLst/>
                <a:latin typeface="Bahnschrift" panose="020B0502040204020203" pitchFamily="34" charset="0"/>
              </a:rPr>
              <a:t>Phosphodiesterase Inhibitors</a:t>
            </a:r>
          </a:p>
          <a:p>
            <a:pPr lvl="1">
              <a:lnSpc>
                <a:spcPct val="150000"/>
              </a:lnSpc>
            </a:pPr>
            <a:r>
              <a:rPr lang="en-IN" sz="1600" i="0" u="none" strike="noStrike" baseline="0" dirty="0">
                <a:solidFill>
                  <a:srgbClr val="FFFFFF"/>
                </a:solidFill>
                <a:effectLst/>
                <a:latin typeface="Bahnschrift" panose="020B0502040204020203" pitchFamily="34" charset="0"/>
              </a:rPr>
              <a:t>Sildenafil,</a:t>
            </a:r>
            <a:r>
              <a:rPr lang="en-IN" sz="1600" i="0" u="none" strike="noStrike" baseline="0" dirty="0">
                <a:solidFill>
                  <a:srgbClr val="FFCD9B"/>
                </a:solidFill>
                <a:effectLst/>
                <a:latin typeface="Bahnschrift" panose="020B0502040204020203" pitchFamily="34" charset="0"/>
              </a:rPr>
              <a:t> </a:t>
            </a:r>
            <a:r>
              <a:rPr lang="en-IN" sz="1600" i="0" u="none" strike="noStrike" baseline="0" dirty="0">
                <a:solidFill>
                  <a:srgbClr val="FFFFFF"/>
                </a:solidFill>
                <a:effectLst/>
                <a:latin typeface="Bahnschrift" panose="020B0502040204020203" pitchFamily="34" charset="0"/>
              </a:rPr>
              <a:t>Tadalafil</a:t>
            </a:r>
          </a:p>
          <a:p>
            <a:pPr>
              <a:lnSpc>
                <a:spcPct val="150000"/>
              </a:lnSpc>
              <a:buFont typeface="Wingdings" panose="05000000000000000000" pitchFamily="2" charset="2"/>
              <a:buChar char="Ø"/>
            </a:pPr>
            <a:r>
              <a:rPr lang="en-IN" sz="1800" i="0" u="none" strike="noStrike" baseline="0" dirty="0">
                <a:solidFill>
                  <a:srgbClr val="FFFFFF"/>
                </a:solidFill>
                <a:effectLst/>
                <a:latin typeface="Bahnschrift" panose="020B0502040204020203" pitchFamily="34" charset="0"/>
              </a:rPr>
              <a:t>Soluble GC Stimulator</a:t>
            </a:r>
          </a:p>
          <a:p>
            <a:pPr lvl="1">
              <a:lnSpc>
                <a:spcPct val="150000"/>
              </a:lnSpc>
            </a:pPr>
            <a:r>
              <a:rPr lang="en-IN" sz="1600" i="0" u="none" strike="noStrike" baseline="0" dirty="0" err="1">
                <a:solidFill>
                  <a:srgbClr val="FFFFFF"/>
                </a:solidFill>
                <a:effectLst/>
                <a:latin typeface="Bahnschrift" panose="020B0502040204020203" pitchFamily="34" charset="0"/>
              </a:rPr>
              <a:t>Riociguat</a:t>
            </a:r>
            <a:endParaRPr lang="en-IN" sz="1600" i="0" u="none" strike="noStrike" baseline="0" dirty="0">
              <a:solidFill>
                <a:srgbClr val="FFFFFF"/>
              </a:solidFill>
              <a:effectLst/>
              <a:latin typeface="Bahnschrift" panose="020B0502040204020203" pitchFamily="34" charset="0"/>
            </a:endParaRPr>
          </a:p>
          <a:p>
            <a:pPr>
              <a:lnSpc>
                <a:spcPct val="150000"/>
              </a:lnSpc>
              <a:buFont typeface="Wingdings" panose="05000000000000000000" pitchFamily="2" charset="2"/>
              <a:buChar char="Ø"/>
            </a:pPr>
            <a:r>
              <a:rPr lang="en-IN" sz="1800" i="0" u="none" strike="noStrike" baseline="0" dirty="0" err="1">
                <a:solidFill>
                  <a:srgbClr val="FFFFFF"/>
                </a:solidFill>
                <a:effectLst/>
                <a:latin typeface="Bahnschrift" panose="020B0502040204020203" pitchFamily="34" charset="0"/>
              </a:rPr>
              <a:t>Prostanoids</a:t>
            </a:r>
            <a:endParaRPr lang="en-IN" sz="1800" i="0" u="none" strike="noStrike" baseline="0" dirty="0">
              <a:solidFill>
                <a:srgbClr val="FFFFFF"/>
              </a:solidFill>
              <a:effectLst/>
              <a:latin typeface="Bahnschrift" panose="020B0502040204020203" pitchFamily="34" charset="0"/>
            </a:endParaRPr>
          </a:p>
          <a:p>
            <a:pPr lvl="1">
              <a:lnSpc>
                <a:spcPct val="150000"/>
              </a:lnSpc>
            </a:pPr>
            <a:r>
              <a:rPr lang="en-IN" sz="1600" i="0" u="none" strike="noStrike" baseline="0" dirty="0" err="1">
                <a:solidFill>
                  <a:srgbClr val="FFFFFF"/>
                </a:solidFill>
                <a:effectLst/>
                <a:latin typeface="Bahnschrift" panose="020B0502040204020203" pitchFamily="34" charset="0"/>
              </a:rPr>
              <a:t>Epoprostenol</a:t>
            </a:r>
            <a:r>
              <a:rPr lang="en-IN" sz="1600" i="0" u="none" strike="noStrike" baseline="0" dirty="0">
                <a:solidFill>
                  <a:srgbClr val="FFFFFF"/>
                </a:solidFill>
                <a:effectLst/>
                <a:latin typeface="Bahnschrift" panose="020B0502040204020203" pitchFamily="34" charset="0"/>
              </a:rPr>
              <a:t> (IV),</a:t>
            </a:r>
            <a:r>
              <a:rPr lang="en-IN" sz="1600" i="0" u="none" strike="noStrike" baseline="0" dirty="0">
                <a:solidFill>
                  <a:srgbClr val="FFCD9B"/>
                </a:solidFill>
                <a:effectLst/>
                <a:latin typeface="Bahnschrift" panose="020B0502040204020203" pitchFamily="34" charset="0"/>
              </a:rPr>
              <a:t> </a:t>
            </a:r>
            <a:r>
              <a:rPr lang="en-IN" sz="1600" i="0" u="none" strike="noStrike" baseline="0" dirty="0">
                <a:solidFill>
                  <a:srgbClr val="FFFFFF"/>
                </a:solidFill>
                <a:effectLst/>
                <a:latin typeface="Bahnschrift" panose="020B0502040204020203" pitchFamily="34" charset="0"/>
              </a:rPr>
              <a:t>Treprostinil (IV, SQ, inhaled, oral),</a:t>
            </a:r>
            <a:r>
              <a:rPr lang="en-IN" sz="1600" i="0" u="none" strike="noStrike" baseline="0" dirty="0">
                <a:solidFill>
                  <a:srgbClr val="FFCD9B"/>
                </a:solidFill>
                <a:effectLst/>
                <a:latin typeface="Bahnschrift" panose="020B0502040204020203" pitchFamily="34" charset="0"/>
              </a:rPr>
              <a:t> </a:t>
            </a:r>
            <a:r>
              <a:rPr lang="en-IN" sz="1600" i="0" u="none" strike="noStrike" baseline="0" dirty="0" err="1">
                <a:solidFill>
                  <a:srgbClr val="FFFFFF"/>
                </a:solidFill>
                <a:effectLst/>
                <a:latin typeface="Bahnschrift" panose="020B0502040204020203" pitchFamily="34" charset="0"/>
              </a:rPr>
              <a:t>Iloprost</a:t>
            </a:r>
            <a:r>
              <a:rPr lang="en-IN" sz="1600" i="0" u="none" strike="noStrike" baseline="0" dirty="0">
                <a:solidFill>
                  <a:srgbClr val="FFFFFF"/>
                </a:solidFill>
                <a:effectLst/>
                <a:latin typeface="Bahnschrift" panose="020B0502040204020203" pitchFamily="34" charset="0"/>
              </a:rPr>
              <a:t> (inhaled),</a:t>
            </a:r>
            <a:r>
              <a:rPr lang="en-IN" sz="1600" i="0" u="none" strike="noStrike" baseline="0" dirty="0">
                <a:solidFill>
                  <a:srgbClr val="FFCD9B"/>
                </a:solidFill>
                <a:effectLst/>
                <a:latin typeface="Bahnschrift" panose="020B0502040204020203" pitchFamily="34" charset="0"/>
              </a:rPr>
              <a:t> </a:t>
            </a:r>
            <a:r>
              <a:rPr lang="en-IN" sz="1600" i="0" u="none" strike="noStrike" baseline="0" dirty="0" err="1">
                <a:solidFill>
                  <a:srgbClr val="FFFFFF"/>
                </a:solidFill>
                <a:effectLst/>
                <a:latin typeface="Bahnschrift" panose="020B0502040204020203" pitchFamily="34" charset="0"/>
              </a:rPr>
              <a:t>Selexipeg</a:t>
            </a:r>
            <a:r>
              <a:rPr lang="en-IN" sz="1600" i="0" u="none" strike="noStrike" baseline="0" dirty="0">
                <a:solidFill>
                  <a:srgbClr val="FFFFFF"/>
                </a:solidFill>
                <a:effectLst/>
                <a:latin typeface="Bahnschrift" panose="020B0502040204020203" pitchFamily="34" charset="0"/>
              </a:rPr>
              <a:t> (oral)</a:t>
            </a:r>
          </a:p>
          <a:p>
            <a:pPr>
              <a:lnSpc>
                <a:spcPct val="150000"/>
              </a:lnSpc>
              <a:buFont typeface="Wingdings" panose="05000000000000000000" pitchFamily="2" charset="2"/>
              <a:buChar char="Ø"/>
            </a:pPr>
            <a:r>
              <a:rPr lang="en-IN" sz="1800" i="0" u="none" strike="noStrike" baseline="0" dirty="0">
                <a:solidFill>
                  <a:srgbClr val="FFFFFF"/>
                </a:solidFill>
                <a:effectLst/>
                <a:latin typeface="Bahnschrift" panose="020B0502040204020203" pitchFamily="34" charset="0"/>
              </a:rPr>
              <a:t>Calcium Channel Blockers</a:t>
            </a:r>
          </a:p>
          <a:p>
            <a:pPr lvl="1">
              <a:lnSpc>
                <a:spcPct val="150000"/>
              </a:lnSpc>
            </a:pPr>
            <a:r>
              <a:rPr lang="en-IN" sz="1600" i="0" u="none" strike="noStrike" baseline="0" dirty="0">
                <a:solidFill>
                  <a:srgbClr val="FFFFFF"/>
                </a:solidFill>
                <a:effectLst/>
                <a:latin typeface="Bahnschrift" panose="020B0502040204020203" pitchFamily="34" charset="0"/>
              </a:rPr>
              <a:t>Used for patients with IPAH who respond to acute </a:t>
            </a:r>
            <a:r>
              <a:rPr lang="en-IN" sz="1600" i="0" u="none" strike="noStrike" baseline="0" dirty="0" err="1">
                <a:solidFill>
                  <a:srgbClr val="FFFFFF"/>
                </a:solidFill>
                <a:effectLst/>
                <a:latin typeface="Bahnschrift" panose="020B0502040204020203" pitchFamily="34" charset="0"/>
              </a:rPr>
              <a:t>vasodilatora</a:t>
            </a:r>
            <a:r>
              <a:rPr lang="en-IN" sz="1600" i="0" u="none" strike="noStrike" baseline="0" dirty="0">
                <a:solidFill>
                  <a:srgbClr val="FFFFFF"/>
                </a:solidFill>
                <a:effectLst/>
                <a:latin typeface="Bahnschrift" panose="020B0502040204020203" pitchFamily="34" charset="0"/>
              </a:rPr>
              <a:t> testing at the time of cardiac catheterization.</a:t>
            </a:r>
          </a:p>
          <a:p>
            <a:pPr>
              <a:lnSpc>
                <a:spcPct val="150000"/>
              </a:lnSpc>
              <a:buFont typeface="Wingdings" panose="05000000000000000000" pitchFamily="2" charset="2"/>
              <a:buChar char="Ø"/>
            </a:pPr>
            <a:r>
              <a:rPr lang="en-IN" sz="1800" dirty="0">
                <a:solidFill>
                  <a:srgbClr val="FFFFFF"/>
                </a:solidFill>
                <a:effectLst/>
                <a:latin typeface="Bahnschrift" panose="020B0502040204020203" pitchFamily="34" charset="0"/>
              </a:rPr>
              <a:t>Combination therapy</a:t>
            </a:r>
            <a:endParaRPr lang="en-IN" sz="1800" dirty="0">
              <a:effectLst/>
              <a:latin typeface="Bahnschrift" panose="020B0502040204020203" pitchFamily="34" charset="0"/>
            </a:endParaRPr>
          </a:p>
        </p:txBody>
      </p:sp>
      <p:sp>
        <p:nvSpPr>
          <p:cNvPr id="4" name="Title 1">
            <a:extLst>
              <a:ext uri="{FF2B5EF4-FFF2-40B4-BE49-F238E27FC236}">
                <a16:creationId xmlns:a16="http://schemas.microsoft.com/office/drawing/2014/main" id="{852B07FE-5552-4525-896F-B8ED6E3D47DE}"/>
              </a:ext>
            </a:extLst>
          </p:cNvPr>
          <p:cNvSpPr>
            <a:spLocks noGrp="1"/>
          </p:cNvSpPr>
          <p:nvPr>
            <p:ph type="title"/>
          </p:nvPr>
        </p:nvSpPr>
        <p:spPr>
          <a:xfrm>
            <a:off x="532795" y="370115"/>
            <a:ext cx="7196062" cy="544286"/>
          </a:xfrm>
        </p:spPr>
        <p:txBody>
          <a:bodyPr>
            <a:normAutofit/>
          </a:bodyPr>
          <a:lstStyle/>
          <a:p>
            <a:pPr algn="l"/>
            <a:r>
              <a:rPr lang="en-IN" sz="2000" dirty="0">
                <a:solidFill>
                  <a:srgbClr val="71FF11"/>
                </a:solidFill>
                <a:effectLst/>
              </a:rPr>
              <a:t>Treatment</a:t>
            </a:r>
          </a:p>
        </p:txBody>
      </p:sp>
    </p:spTree>
    <p:extLst>
      <p:ext uri="{BB962C8B-B14F-4D97-AF65-F5344CB8AC3E}">
        <p14:creationId xmlns:p14="http://schemas.microsoft.com/office/powerpoint/2010/main" val="208418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44DA41E-929A-4AFB-B2A6-0424F2AFE84F}"/>
              </a:ext>
            </a:extLst>
          </p:cNvPr>
          <p:cNvSpPr txBox="1"/>
          <p:nvPr/>
        </p:nvSpPr>
        <p:spPr>
          <a:xfrm>
            <a:off x="430420" y="1070713"/>
            <a:ext cx="5665580" cy="5131661"/>
          </a:xfrm>
          <a:prstGeom prst="rect">
            <a:avLst/>
          </a:prstGeom>
          <a:noFill/>
        </p:spPr>
        <p:txBody>
          <a:bodyPr wrap="square">
            <a:spAutoFit/>
          </a:bodyPr>
          <a:lstStyle/>
          <a:p>
            <a:pPr marL="285750" indent="-285750" algn="just">
              <a:lnSpc>
                <a:spcPct val="125000"/>
              </a:lnSpc>
              <a:spcBef>
                <a:spcPts val="600"/>
              </a:spcBef>
              <a:spcAft>
                <a:spcPts val="1800"/>
              </a:spcAft>
              <a:buFont typeface="Wingdings" panose="05000000000000000000" pitchFamily="2" charset="2"/>
              <a:buChar char="Ø"/>
            </a:pPr>
            <a:r>
              <a:rPr lang="en-IN" dirty="0">
                <a:solidFill>
                  <a:srgbClr val="FFC000"/>
                </a:solidFill>
                <a:latin typeface="Bahnschrift" panose="020B0502040204020203" pitchFamily="34" charset="0"/>
              </a:rPr>
              <a:t>PAH is a rare disease associated with very high mortality if untreated.</a:t>
            </a:r>
          </a:p>
          <a:p>
            <a:pPr marL="285750" indent="-285750" algn="just">
              <a:lnSpc>
                <a:spcPct val="125000"/>
              </a:lnSpc>
              <a:spcBef>
                <a:spcPts val="600"/>
              </a:spcBef>
              <a:spcAft>
                <a:spcPts val="1800"/>
              </a:spcAft>
              <a:buFont typeface="Wingdings" panose="05000000000000000000" pitchFamily="2" charset="2"/>
              <a:buChar char="Ø"/>
            </a:pPr>
            <a:r>
              <a:rPr lang="en-IN" dirty="0">
                <a:solidFill>
                  <a:srgbClr val="FFC000"/>
                </a:solidFill>
                <a:latin typeface="Bahnschrift" panose="020B0502040204020203" pitchFamily="34" charset="0"/>
              </a:rPr>
              <a:t>PAH is a diagnosis of exclusion and diagnosis requires a comprehensive cardiopulmonary evaluation as well as a right heart catheterization.</a:t>
            </a:r>
          </a:p>
          <a:p>
            <a:pPr marL="285750" indent="-285750" algn="just">
              <a:lnSpc>
                <a:spcPct val="125000"/>
              </a:lnSpc>
              <a:spcBef>
                <a:spcPts val="600"/>
              </a:spcBef>
              <a:spcAft>
                <a:spcPts val="1800"/>
              </a:spcAft>
              <a:buFont typeface="Wingdings" panose="05000000000000000000" pitchFamily="2" charset="2"/>
              <a:buChar char="Ø"/>
            </a:pPr>
            <a:r>
              <a:rPr lang="en-IN" dirty="0">
                <a:solidFill>
                  <a:srgbClr val="FFC000"/>
                </a:solidFill>
                <a:latin typeface="Bahnschrift" panose="020B0502040204020203" pitchFamily="34" charset="0"/>
              </a:rPr>
              <a:t>Detailed echocardiographic assessment of patients with PH allows useful diagnostic information to be collected.</a:t>
            </a:r>
          </a:p>
          <a:p>
            <a:pPr marL="285750" indent="-285750" algn="just">
              <a:lnSpc>
                <a:spcPct val="125000"/>
              </a:lnSpc>
              <a:spcBef>
                <a:spcPts val="600"/>
              </a:spcBef>
              <a:spcAft>
                <a:spcPts val="600"/>
              </a:spcAft>
              <a:buFont typeface="Wingdings" panose="05000000000000000000" pitchFamily="2" charset="2"/>
              <a:buChar char="Ø"/>
            </a:pPr>
            <a:r>
              <a:rPr lang="en-IN" dirty="0">
                <a:solidFill>
                  <a:srgbClr val="FFC000"/>
                </a:solidFill>
                <a:latin typeface="Bahnschrift" panose="020B0502040204020203" pitchFamily="34" charset="0"/>
              </a:rPr>
              <a:t>It can also be used to assess severity of right ventricular dysfunction, providing prognostic information and a </a:t>
            </a:r>
            <a:r>
              <a:rPr lang="en-IN" dirty="0" err="1">
                <a:solidFill>
                  <a:srgbClr val="FFC000"/>
                </a:solidFill>
                <a:latin typeface="Bahnschrift" panose="020B0502040204020203" pitchFamily="34" charset="0"/>
              </a:rPr>
              <a:t>noninvasive</a:t>
            </a:r>
            <a:r>
              <a:rPr lang="en-IN" dirty="0">
                <a:solidFill>
                  <a:srgbClr val="FFC000"/>
                </a:solidFill>
                <a:latin typeface="Bahnschrift" panose="020B0502040204020203" pitchFamily="34" charset="0"/>
              </a:rPr>
              <a:t> means of following disease progression or response to therapy.</a:t>
            </a:r>
          </a:p>
        </p:txBody>
      </p:sp>
      <p:pic>
        <p:nvPicPr>
          <p:cNvPr id="9" name="Picture 8">
            <a:extLst>
              <a:ext uri="{FF2B5EF4-FFF2-40B4-BE49-F238E27FC236}">
                <a16:creationId xmlns:a16="http://schemas.microsoft.com/office/drawing/2014/main" id="{E4BD5770-C6C2-4DA0-B756-747A86F6A23A}"/>
              </a:ext>
            </a:extLst>
          </p:cNvPr>
          <p:cNvPicPr>
            <a:picLocks noChangeAspect="1"/>
          </p:cNvPicPr>
          <p:nvPr/>
        </p:nvPicPr>
        <p:blipFill>
          <a:blip r:embed="rId2">
            <a:lum bright="-20000" contrast="40000"/>
          </a:blip>
          <a:stretch>
            <a:fillRect/>
          </a:stretch>
        </p:blipFill>
        <p:spPr>
          <a:xfrm>
            <a:off x="7217229" y="0"/>
            <a:ext cx="4974771" cy="6858000"/>
          </a:xfrm>
          <a:prstGeom prst="rect">
            <a:avLst/>
          </a:prstGeom>
        </p:spPr>
      </p:pic>
      <p:sp>
        <p:nvSpPr>
          <p:cNvPr id="7" name="Title 1">
            <a:extLst>
              <a:ext uri="{FF2B5EF4-FFF2-40B4-BE49-F238E27FC236}">
                <a16:creationId xmlns:a16="http://schemas.microsoft.com/office/drawing/2014/main" id="{EB328D82-500B-4D37-8976-AFA0E884CEDC}"/>
              </a:ext>
            </a:extLst>
          </p:cNvPr>
          <p:cNvSpPr txBox="1">
            <a:spLocks/>
          </p:cNvSpPr>
          <p:nvPr/>
        </p:nvSpPr>
        <p:spPr>
          <a:xfrm>
            <a:off x="430420" y="150555"/>
            <a:ext cx="5491409" cy="7311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gn="l"/>
            <a:r>
              <a:rPr lang="en-IN" sz="2000" dirty="0">
                <a:solidFill>
                  <a:srgbClr val="71FF11"/>
                </a:solidFill>
              </a:rPr>
              <a:t>E</a:t>
            </a:r>
            <a:r>
              <a:rPr lang="en-IN" sz="2000" cap="none" dirty="0">
                <a:solidFill>
                  <a:srgbClr val="71FF11"/>
                </a:solidFill>
              </a:rPr>
              <a:t>chocardiographic assessment of PAH – Conclusion</a:t>
            </a:r>
            <a:endParaRPr lang="en-IN" sz="2000" dirty="0">
              <a:solidFill>
                <a:srgbClr val="71FF11"/>
              </a:solidFill>
            </a:endParaRPr>
          </a:p>
        </p:txBody>
      </p:sp>
    </p:spTree>
    <p:extLst>
      <p:ext uri="{BB962C8B-B14F-4D97-AF65-F5344CB8AC3E}">
        <p14:creationId xmlns:p14="http://schemas.microsoft.com/office/powerpoint/2010/main" val="42661959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055D7B-4A03-4217-871C-6591446E0612}"/>
              </a:ext>
            </a:extLst>
          </p:cNvPr>
          <p:cNvSpPr>
            <a:spLocks noGrp="1"/>
          </p:cNvSpPr>
          <p:nvPr>
            <p:ph idx="1"/>
          </p:nvPr>
        </p:nvSpPr>
        <p:spPr>
          <a:xfrm>
            <a:off x="430420" y="805543"/>
            <a:ext cx="10678886" cy="5627914"/>
          </a:xfrm>
        </p:spPr>
        <p:txBody>
          <a:bodyPr>
            <a:noAutofit/>
          </a:bodyPr>
          <a:lstStyle/>
          <a:p>
            <a:pPr marL="800100" lvl="1" indent="-342900" algn="just">
              <a:lnSpc>
                <a:spcPct val="100000"/>
              </a:lnSpc>
              <a:spcBef>
                <a:spcPts val="600"/>
              </a:spcBef>
              <a:spcAft>
                <a:spcPts val="600"/>
              </a:spcAft>
              <a:buFont typeface="+mj-lt"/>
              <a:buAutoNum type="arabicPeriod"/>
            </a:pPr>
            <a:r>
              <a:rPr lang="en-IN" sz="1600" b="0" i="0" dirty="0">
                <a:solidFill>
                  <a:srgbClr val="FFC000"/>
                </a:solidFill>
                <a:effectLst/>
                <a:latin typeface="Bahnschrift" panose="020B0502040204020203" pitchFamily="34" charset="0"/>
              </a:rPr>
              <a:t>Size and surface areas of both atria.</a:t>
            </a:r>
          </a:p>
          <a:p>
            <a:pPr marL="800100" lvl="1" indent="-342900" algn="just">
              <a:lnSpc>
                <a:spcPct val="100000"/>
              </a:lnSpc>
              <a:spcBef>
                <a:spcPts val="600"/>
              </a:spcBef>
              <a:spcAft>
                <a:spcPts val="600"/>
              </a:spcAft>
              <a:buFont typeface="+mj-lt"/>
              <a:buAutoNum type="arabicPeriod"/>
            </a:pPr>
            <a:r>
              <a:rPr lang="en-IN" sz="1600" b="0" i="0" dirty="0">
                <a:solidFill>
                  <a:srgbClr val="FFC000"/>
                </a:solidFill>
                <a:effectLst/>
                <a:latin typeface="Bahnschrift" panose="020B0502040204020203" pitchFamily="34" charset="0"/>
              </a:rPr>
              <a:t>Left-ventricular size and systolic /diastolic function</a:t>
            </a:r>
          </a:p>
          <a:p>
            <a:pPr marL="800100" lvl="1" indent="-342900" algn="just">
              <a:lnSpc>
                <a:spcPct val="100000"/>
              </a:lnSpc>
              <a:spcBef>
                <a:spcPts val="600"/>
              </a:spcBef>
              <a:spcAft>
                <a:spcPts val="600"/>
              </a:spcAft>
              <a:buFont typeface="+mj-lt"/>
              <a:buAutoNum type="arabicPeriod"/>
            </a:pPr>
            <a:r>
              <a:rPr lang="en-IN" sz="1600" dirty="0">
                <a:solidFill>
                  <a:srgbClr val="FFC000"/>
                </a:solidFill>
                <a:effectLst/>
                <a:latin typeface="Bahnschrift" panose="020B0502040204020203" pitchFamily="34" charset="0"/>
              </a:rPr>
              <a:t>A</a:t>
            </a:r>
            <a:r>
              <a:rPr lang="en-IN" sz="1600" b="0" i="0" dirty="0">
                <a:solidFill>
                  <a:srgbClr val="FFC000"/>
                </a:solidFill>
                <a:effectLst/>
                <a:latin typeface="Bahnschrift" panose="020B0502040204020203" pitchFamily="34" charset="0"/>
              </a:rPr>
              <a:t>ny valvular abnormality (MS, MR, AS etc..), pericardial effusion or intracardiac shunt</a:t>
            </a:r>
            <a:endParaRPr lang="en-IN" sz="1600" dirty="0">
              <a:solidFill>
                <a:srgbClr val="FFC000"/>
              </a:solidFill>
              <a:effectLst/>
              <a:latin typeface="Bahnschrift" panose="020B0502040204020203" pitchFamily="34" charset="0"/>
            </a:endParaRPr>
          </a:p>
          <a:p>
            <a:pPr marL="800100" lvl="1" indent="-342900" algn="just">
              <a:lnSpc>
                <a:spcPct val="100000"/>
              </a:lnSpc>
              <a:spcBef>
                <a:spcPts val="600"/>
              </a:spcBef>
              <a:spcAft>
                <a:spcPts val="600"/>
              </a:spcAft>
              <a:buFont typeface="+mj-lt"/>
              <a:buAutoNum type="arabicPeriod"/>
            </a:pPr>
            <a:r>
              <a:rPr lang="en-IN" sz="1600" b="0" i="0" dirty="0">
                <a:solidFill>
                  <a:srgbClr val="FFC000"/>
                </a:solidFill>
                <a:effectLst/>
                <a:latin typeface="Bahnschrift" panose="020B0502040204020203" pitchFamily="34" charset="0"/>
              </a:rPr>
              <a:t>Subjective "eyeball" assessment of RV function ( good vs mild, moderate or severe RV dysfunction)</a:t>
            </a:r>
          </a:p>
          <a:p>
            <a:pPr marL="800100" lvl="1" indent="-342900" algn="just">
              <a:lnSpc>
                <a:spcPct val="100000"/>
              </a:lnSpc>
              <a:spcBef>
                <a:spcPts val="600"/>
              </a:spcBef>
              <a:spcAft>
                <a:spcPts val="600"/>
              </a:spcAft>
              <a:buFont typeface="+mj-lt"/>
              <a:buAutoNum type="arabicPeriod"/>
            </a:pPr>
            <a:r>
              <a:rPr lang="en-IN" sz="1600" b="0" i="0" dirty="0">
                <a:solidFill>
                  <a:srgbClr val="FFC000"/>
                </a:solidFill>
                <a:effectLst/>
                <a:latin typeface="Bahnschrift" panose="020B0502040204020203" pitchFamily="34" charset="0"/>
              </a:rPr>
              <a:t>Percent Fractional Area Change (% FAC)</a:t>
            </a:r>
          </a:p>
          <a:p>
            <a:pPr marL="800100" lvl="1" indent="-342900" algn="just">
              <a:lnSpc>
                <a:spcPct val="100000"/>
              </a:lnSpc>
              <a:spcBef>
                <a:spcPts val="600"/>
              </a:spcBef>
              <a:spcAft>
                <a:spcPts val="600"/>
              </a:spcAft>
              <a:buFont typeface="+mj-lt"/>
              <a:buAutoNum type="arabicPeriod"/>
            </a:pPr>
            <a:r>
              <a:rPr lang="en-IN" sz="1600" b="0" i="0" dirty="0">
                <a:solidFill>
                  <a:srgbClr val="FFC000"/>
                </a:solidFill>
                <a:effectLst/>
                <a:latin typeface="Bahnschrift" panose="020B0502040204020203" pitchFamily="34" charset="0"/>
              </a:rPr>
              <a:t>Tricuspid Annular Plane Systolic Excursion (TAPSE)</a:t>
            </a:r>
          </a:p>
          <a:p>
            <a:pPr marL="800100" lvl="1" indent="-342900" algn="just">
              <a:lnSpc>
                <a:spcPct val="100000"/>
              </a:lnSpc>
              <a:spcBef>
                <a:spcPts val="600"/>
              </a:spcBef>
              <a:spcAft>
                <a:spcPts val="600"/>
              </a:spcAft>
              <a:buFont typeface="+mj-lt"/>
              <a:buAutoNum type="arabicPeriod"/>
            </a:pPr>
            <a:r>
              <a:rPr lang="en-IN" sz="1600" b="0" i="0" dirty="0">
                <a:solidFill>
                  <a:srgbClr val="FFC000"/>
                </a:solidFill>
                <a:effectLst/>
                <a:latin typeface="Bahnschrift" panose="020B0502040204020203" pitchFamily="34" charset="0"/>
              </a:rPr>
              <a:t>Eccentricity Index / D-shaping of the IVS</a:t>
            </a:r>
          </a:p>
          <a:p>
            <a:pPr marL="800100" lvl="1" indent="-342900" algn="just">
              <a:lnSpc>
                <a:spcPct val="100000"/>
              </a:lnSpc>
              <a:spcBef>
                <a:spcPts val="600"/>
              </a:spcBef>
              <a:spcAft>
                <a:spcPts val="600"/>
              </a:spcAft>
              <a:buFont typeface="+mj-lt"/>
              <a:buAutoNum type="arabicPeriod"/>
            </a:pPr>
            <a:r>
              <a:rPr lang="en-IN" sz="1600" b="0" i="0" dirty="0">
                <a:solidFill>
                  <a:srgbClr val="FFC000"/>
                </a:solidFill>
                <a:effectLst/>
                <a:latin typeface="Bahnschrift" panose="020B0502040204020203" pitchFamily="34" charset="0"/>
              </a:rPr>
              <a:t>TDI systolic velocity Of the RV lateral annulus (S’)</a:t>
            </a:r>
          </a:p>
          <a:p>
            <a:pPr marL="800100" lvl="1" indent="-342900" algn="just">
              <a:lnSpc>
                <a:spcPct val="100000"/>
              </a:lnSpc>
              <a:spcBef>
                <a:spcPts val="600"/>
              </a:spcBef>
              <a:spcAft>
                <a:spcPts val="600"/>
              </a:spcAft>
              <a:buFont typeface="+mj-lt"/>
              <a:buAutoNum type="arabicPeriod"/>
            </a:pPr>
            <a:r>
              <a:rPr lang="en-IN" sz="1600" b="0" i="0" dirty="0">
                <a:solidFill>
                  <a:srgbClr val="FFC000"/>
                </a:solidFill>
                <a:effectLst/>
                <a:latin typeface="Bahnschrift" panose="020B0502040204020203" pitchFamily="34" charset="0"/>
              </a:rPr>
              <a:t>RV Myocardial Performance Index (MPI) or </a:t>
            </a:r>
            <a:r>
              <a:rPr lang="en-IN" sz="1600" b="0" i="0" dirty="0" err="1">
                <a:solidFill>
                  <a:srgbClr val="FFC000"/>
                </a:solidFill>
                <a:effectLst/>
                <a:latin typeface="Bahnschrift" panose="020B0502040204020203" pitchFamily="34" charset="0"/>
              </a:rPr>
              <a:t>Tei</a:t>
            </a:r>
            <a:r>
              <a:rPr lang="en-IN" sz="1600" b="0" i="0" dirty="0">
                <a:solidFill>
                  <a:srgbClr val="FFC000"/>
                </a:solidFill>
                <a:effectLst/>
                <a:latin typeface="Bahnschrift" panose="020B0502040204020203" pitchFamily="34" charset="0"/>
              </a:rPr>
              <a:t> index</a:t>
            </a:r>
          </a:p>
          <a:p>
            <a:pPr marL="800100" lvl="1" indent="-342900" algn="just">
              <a:lnSpc>
                <a:spcPct val="100000"/>
              </a:lnSpc>
              <a:spcBef>
                <a:spcPts val="600"/>
              </a:spcBef>
              <a:spcAft>
                <a:spcPts val="600"/>
              </a:spcAft>
              <a:buFont typeface="+mj-lt"/>
              <a:buAutoNum type="arabicPeriod"/>
            </a:pPr>
            <a:r>
              <a:rPr lang="en-IN" sz="1600" b="0" i="0" dirty="0">
                <a:solidFill>
                  <a:srgbClr val="FFC000"/>
                </a:solidFill>
                <a:effectLst/>
                <a:latin typeface="Bahnschrift" panose="020B0502040204020203" pitchFamily="34" charset="0"/>
              </a:rPr>
              <a:t>Pulmonary Artery Acceleration Time (PAAT) and presence/ timing of Notching</a:t>
            </a:r>
          </a:p>
          <a:p>
            <a:pPr marL="800100" lvl="1" indent="-342900" algn="just">
              <a:lnSpc>
                <a:spcPct val="100000"/>
              </a:lnSpc>
              <a:spcBef>
                <a:spcPts val="600"/>
              </a:spcBef>
              <a:spcAft>
                <a:spcPts val="600"/>
              </a:spcAft>
              <a:buFont typeface="+mj-lt"/>
              <a:buAutoNum type="arabicPeriod"/>
            </a:pPr>
            <a:r>
              <a:rPr lang="en-IN" sz="1600" b="0" i="0" dirty="0">
                <a:solidFill>
                  <a:srgbClr val="FFC000"/>
                </a:solidFill>
                <a:effectLst/>
                <a:latin typeface="Bahnschrift" panose="020B0502040204020203" pitchFamily="34" charset="0"/>
              </a:rPr>
              <a:t>Pulmonary artery pressures (Systolic, Diastolic, Mean)</a:t>
            </a:r>
          </a:p>
          <a:p>
            <a:pPr marL="800100" lvl="1" indent="-342900" algn="just">
              <a:lnSpc>
                <a:spcPct val="100000"/>
              </a:lnSpc>
              <a:spcBef>
                <a:spcPts val="600"/>
              </a:spcBef>
              <a:spcAft>
                <a:spcPts val="600"/>
              </a:spcAft>
              <a:buFont typeface="+mj-lt"/>
              <a:buAutoNum type="arabicPeriod"/>
            </a:pPr>
            <a:r>
              <a:rPr lang="en-IN" sz="1600" b="0" i="0" dirty="0">
                <a:solidFill>
                  <a:srgbClr val="FFC000"/>
                </a:solidFill>
                <a:effectLst/>
                <a:latin typeface="Bahnschrift" panose="020B0502040204020203" pitchFamily="34" charset="0"/>
              </a:rPr>
              <a:t>RA pressure ( IVC size and collapse)</a:t>
            </a:r>
          </a:p>
          <a:p>
            <a:pPr marL="800100" lvl="1" indent="-342900" algn="just">
              <a:lnSpc>
                <a:spcPct val="100000"/>
              </a:lnSpc>
              <a:spcBef>
                <a:spcPts val="600"/>
              </a:spcBef>
              <a:spcAft>
                <a:spcPts val="600"/>
              </a:spcAft>
              <a:buFont typeface="+mj-lt"/>
              <a:buAutoNum type="arabicPeriod"/>
            </a:pPr>
            <a:r>
              <a:rPr lang="en-IN" sz="1600" dirty="0">
                <a:solidFill>
                  <a:srgbClr val="FFC000"/>
                </a:solidFill>
                <a:effectLst/>
                <a:latin typeface="Bahnschrift" panose="020B0502040204020203" pitchFamily="34" charset="0"/>
              </a:rPr>
              <a:t>Contrast</a:t>
            </a:r>
            <a:r>
              <a:rPr lang="en-IN" sz="1600" b="0" i="0" dirty="0">
                <a:solidFill>
                  <a:srgbClr val="FFC000"/>
                </a:solidFill>
                <a:effectLst/>
                <a:latin typeface="Bahnschrift" panose="020B0502040204020203" pitchFamily="34" charset="0"/>
              </a:rPr>
              <a:t> study findings (CHD, PFO) (if done)</a:t>
            </a:r>
          </a:p>
          <a:p>
            <a:pPr marL="800100" lvl="1" indent="-342900" algn="just">
              <a:lnSpc>
                <a:spcPct val="100000"/>
              </a:lnSpc>
              <a:spcBef>
                <a:spcPts val="600"/>
              </a:spcBef>
              <a:spcAft>
                <a:spcPts val="600"/>
              </a:spcAft>
              <a:buFont typeface="+mj-lt"/>
              <a:buAutoNum type="arabicPeriod"/>
            </a:pPr>
            <a:r>
              <a:rPr lang="en-IN" sz="1600" b="0" i="0" dirty="0">
                <a:solidFill>
                  <a:srgbClr val="FFC000"/>
                </a:solidFill>
                <a:effectLst/>
                <a:latin typeface="Bahnschrift" panose="020B0502040204020203" pitchFamily="34" charset="0"/>
              </a:rPr>
              <a:t>3D echocardiography findings (if done)</a:t>
            </a:r>
            <a:endParaRPr lang="en-IN" sz="1600" dirty="0">
              <a:solidFill>
                <a:srgbClr val="FFC000"/>
              </a:solidFill>
              <a:latin typeface="Bahnschrift" panose="020B0502040204020203" pitchFamily="34" charset="0"/>
            </a:endParaRPr>
          </a:p>
        </p:txBody>
      </p:sp>
      <p:sp>
        <p:nvSpPr>
          <p:cNvPr id="4" name="Title 1">
            <a:extLst>
              <a:ext uri="{FF2B5EF4-FFF2-40B4-BE49-F238E27FC236}">
                <a16:creationId xmlns:a16="http://schemas.microsoft.com/office/drawing/2014/main" id="{CEE3A653-A11F-4ED9-B9F1-2BDA4CDE9FEB}"/>
              </a:ext>
            </a:extLst>
          </p:cNvPr>
          <p:cNvSpPr>
            <a:spLocks noGrp="1"/>
          </p:cNvSpPr>
          <p:nvPr>
            <p:ph type="title"/>
          </p:nvPr>
        </p:nvSpPr>
        <p:spPr>
          <a:xfrm>
            <a:off x="430420" y="150555"/>
            <a:ext cx="9399379" cy="731188"/>
          </a:xfrm>
        </p:spPr>
        <p:txBody>
          <a:bodyPr>
            <a:normAutofit/>
          </a:bodyPr>
          <a:lstStyle/>
          <a:p>
            <a:pPr algn="l"/>
            <a:r>
              <a:rPr lang="en-IN" sz="2000" dirty="0">
                <a:solidFill>
                  <a:srgbClr val="71FF11"/>
                </a:solidFill>
              </a:rPr>
              <a:t>E</a:t>
            </a:r>
            <a:r>
              <a:rPr lang="en-IN" sz="2000" cap="none" dirty="0">
                <a:solidFill>
                  <a:srgbClr val="71FF11"/>
                </a:solidFill>
              </a:rPr>
              <a:t>chocardiographic assessment of PAH – Conclusion</a:t>
            </a:r>
            <a:endParaRPr lang="en-IN" sz="2000" dirty="0">
              <a:solidFill>
                <a:srgbClr val="71FF11"/>
              </a:solidFill>
            </a:endParaRPr>
          </a:p>
        </p:txBody>
      </p:sp>
    </p:spTree>
    <p:extLst>
      <p:ext uri="{BB962C8B-B14F-4D97-AF65-F5344CB8AC3E}">
        <p14:creationId xmlns:p14="http://schemas.microsoft.com/office/powerpoint/2010/main" val="2115069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51CFD8-F4DE-489E-A08A-ACD686FDBBA1}"/>
              </a:ext>
            </a:extLst>
          </p:cNvPr>
          <p:cNvSpPr/>
          <p:nvPr/>
        </p:nvSpPr>
        <p:spPr>
          <a:xfrm>
            <a:off x="3609688" y="899049"/>
            <a:ext cx="4972622" cy="923330"/>
          </a:xfrm>
          <a:prstGeom prst="rect">
            <a:avLst/>
          </a:prstGeom>
          <a:solidFill>
            <a:srgbClr val="FFFF00"/>
          </a:solidFill>
        </p:spPr>
        <p:txBody>
          <a:bodyPr wrap="squar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THANK  YOU</a:t>
            </a:r>
          </a:p>
        </p:txBody>
      </p:sp>
      <p:pic>
        <p:nvPicPr>
          <p:cNvPr id="8" name="Picture 7">
            <a:extLst>
              <a:ext uri="{FF2B5EF4-FFF2-40B4-BE49-F238E27FC236}">
                <a16:creationId xmlns:a16="http://schemas.microsoft.com/office/drawing/2014/main" id="{ABC0BC2A-8D0A-4B02-8115-9A68AC9DD90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77896" y="2522744"/>
            <a:ext cx="3436207" cy="3436207"/>
          </a:xfrm>
          <a:prstGeom prst="rect">
            <a:avLst/>
          </a:prstGeom>
        </p:spPr>
      </p:pic>
    </p:spTree>
    <p:extLst>
      <p:ext uri="{BB962C8B-B14F-4D97-AF65-F5344CB8AC3E}">
        <p14:creationId xmlns:p14="http://schemas.microsoft.com/office/powerpoint/2010/main" val="3893700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8E40C8-2478-40C6-8CE2-7D282CDCEC3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26571" y="76200"/>
            <a:ext cx="11527972" cy="6672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Frame 7">
            <a:extLst>
              <a:ext uri="{FF2B5EF4-FFF2-40B4-BE49-F238E27FC236}">
                <a16:creationId xmlns:a16="http://schemas.microsoft.com/office/drawing/2014/main" id="{21AC25F8-E987-4146-8E2E-931342231915}"/>
              </a:ext>
            </a:extLst>
          </p:cNvPr>
          <p:cNvSpPr/>
          <p:nvPr/>
        </p:nvSpPr>
        <p:spPr>
          <a:xfrm>
            <a:off x="228599" y="533400"/>
            <a:ext cx="3189515" cy="489857"/>
          </a:xfrm>
          <a:prstGeom prst="frame">
            <a:avLst>
              <a:gd name="adj1" fmla="val 5833"/>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schemeClr val="tx1"/>
              </a:solidFill>
            </a:endParaRPr>
          </a:p>
        </p:txBody>
      </p:sp>
    </p:spTree>
    <p:extLst>
      <p:ext uri="{BB962C8B-B14F-4D97-AF65-F5344CB8AC3E}">
        <p14:creationId xmlns:p14="http://schemas.microsoft.com/office/powerpoint/2010/main" val="4224189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B456B1D-15AC-4B88-A5DB-9CCA1789DBB5}"/>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035628" y="1002109"/>
            <a:ext cx="8120743" cy="5855891"/>
          </a:xfrm>
        </p:spPr>
      </p:pic>
      <p:sp>
        <p:nvSpPr>
          <p:cNvPr id="6" name="Title 1">
            <a:extLst>
              <a:ext uri="{FF2B5EF4-FFF2-40B4-BE49-F238E27FC236}">
                <a16:creationId xmlns:a16="http://schemas.microsoft.com/office/drawing/2014/main" id="{CF213596-75AA-4384-8BF4-084BB3C7CAD9}"/>
              </a:ext>
            </a:extLst>
          </p:cNvPr>
          <p:cNvSpPr>
            <a:spLocks noGrp="1"/>
          </p:cNvSpPr>
          <p:nvPr>
            <p:ph type="title"/>
          </p:nvPr>
        </p:nvSpPr>
        <p:spPr>
          <a:xfrm>
            <a:off x="456897" y="275490"/>
            <a:ext cx="3396646" cy="555171"/>
          </a:xfrm>
        </p:spPr>
        <p:txBody>
          <a:bodyPr>
            <a:normAutofit/>
          </a:bodyPr>
          <a:lstStyle/>
          <a:p>
            <a:pPr algn="l"/>
            <a:r>
              <a:rPr lang="en-IN" sz="2000" dirty="0">
                <a:solidFill>
                  <a:srgbClr val="71FF11"/>
                </a:solidFill>
              </a:rPr>
              <a:t>pathophysiology</a:t>
            </a:r>
          </a:p>
        </p:txBody>
      </p:sp>
      <p:sp>
        <p:nvSpPr>
          <p:cNvPr id="9" name="Arrow: Curved Up 8">
            <a:extLst>
              <a:ext uri="{FF2B5EF4-FFF2-40B4-BE49-F238E27FC236}">
                <a16:creationId xmlns:a16="http://schemas.microsoft.com/office/drawing/2014/main" id="{F1AF042C-3594-4199-BA5E-EC65EC42C8BE}"/>
              </a:ext>
            </a:extLst>
          </p:cNvPr>
          <p:cNvSpPr/>
          <p:nvPr/>
        </p:nvSpPr>
        <p:spPr>
          <a:xfrm rot="10800000">
            <a:off x="881136" y="449033"/>
            <a:ext cx="10723035" cy="5959934"/>
          </a:xfrm>
          <a:prstGeom prst="curvedUpArrow">
            <a:avLst>
              <a:gd name="adj1" fmla="val 680"/>
              <a:gd name="adj2" fmla="val 5252"/>
              <a:gd name="adj3" fmla="val 9196"/>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dirty="0">
              <a:solidFill>
                <a:schemeClr val="tx1"/>
              </a:solidFill>
            </a:endParaRPr>
          </a:p>
        </p:txBody>
      </p:sp>
    </p:spTree>
    <p:extLst>
      <p:ext uri="{BB962C8B-B14F-4D97-AF65-F5344CB8AC3E}">
        <p14:creationId xmlns:p14="http://schemas.microsoft.com/office/powerpoint/2010/main" val="821261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0CC1B7B-1BA5-4FF7-A920-0C77A43AAEE9}"/>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16401"/>
          <a:stretch/>
        </p:blipFill>
        <p:spPr>
          <a:xfrm>
            <a:off x="1503812" y="1099457"/>
            <a:ext cx="9184375" cy="5758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a:extLst>
              <a:ext uri="{FF2B5EF4-FFF2-40B4-BE49-F238E27FC236}">
                <a16:creationId xmlns:a16="http://schemas.microsoft.com/office/drawing/2014/main" id="{5C62CCB3-2245-4B29-B6FB-2F69463E93E4}"/>
              </a:ext>
            </a:extLst>
          </p:cNvPr>
          <p:cNvSpPr>
            <a:spLocks noGrp="1"/>
          </p:cNvSpPr>
          <p:nvPr>
            <p:ph type="title"/>
          </p:nvPr>
        </p:nvSpPr>
        <p:spPr>
          <a:xfrm>
            <a:off x="445709" y="272144"/>
            <a:ext cx="3396947" cy="555171"/>
          </a:xfrm>
        </p:spPr>
        <p:txBody>
          <a:bodyPr>
            <a:normAutofit/>
          </a:bodyPr>
          <a:lstStyle/>
          <a:p>
            <a:pPr algn="l"/>
            <a:r>
              <a:rPr lang="en-IN" sz="2000" dirty="0">
                <a:solidFill>
                  <a:srgbClr val="71FF11"/>
                </a:solidFill>
              </a:rPr>
              <a:t>pathophysiology</a:t>
            </a:r>
          </a:p>
        </p:txBody>
      </p:sp>
    </p:spTree>
    <p:extLst>
      <p:ext uri="{BB962C8B-B14F-4D97-AF65-F5344CB8AC3E}">
        <p14:creationId xmlns:p14="http://schemas.microsoft.com/office/powerpoint/2010/main" val="800486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4958951-EA0C-481F-BABF-C352511EE4F3}"/>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1606" t="20280" r="13036" b="5952"/>
          <a:stretch/>
        </p:blipFill>
        <p:spPr>
          <a:xfrm>
            <a:off x="1708364" y="968829"/>
            <a:ext cx="8775272" cy="5833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1">
            <a:extLst>
              <a:ext uri="{FF2B5EF4-FFF2-40B4-BE49-F238E27FC236}">
                <a16:creationId xmlns:a16="http://schemas.microsoft.com/office/drawing/2014/main" id="{A29EE7CB-BBD0-4F0B-AE95-2DB7A73531BA}"/>
              </a:ext>
            </a:extLst>
          </p:cNvPr>
          <p:cNvSpPr>
            <a:spLocks noGrp="1"/>
          </p:cNvSpPr>
          <p:nvPr>
            <p:ph type="title"/>
          </p:nvPr>
        </p:nvSpPr>
        <p:spPr>
          <a:xfrm>
            <a:off x="423938" y="283029"/>
            <a:ext cx="3244547" cy="555171"/>
          </a:xfrm>
        </p:spPr>
        <p:txBody>
          <a:bodyPr>
            <a:normAutofit/>
          </a:bodyPr>
          <a:lstStyle/>
          <a:p>
            <a:pPr algn="l"/>
            <a:r>
              <a:rPr lang="en-IN" sz="2000" dirty="0">
                <a:solidFill>
                  <a:srgbClr val="71FF11"/>
                </a:solidFill>
              </a:rPr>
              <a:t>pathophysiology</a:t>
            </a:r>
          </a:p>
        </p:txBody>
      </p:sp>
    </p:spTree>
    <p:extLst>
      <p:ext uri="{BB962C8B-B14F-4D97-AF65-F5344CB8AC3E}">
        <p14:creationId xmlns:p14="http://schemas.microsoft.com/office/powerpoint/2010/main" val="2246251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1B3657A-ADF7-4729-A732-50ED1301310B}"/>
              </a:ext>
            </a:extLst>
          </p:cNvPr>
          <p:cNvPicPr>
            <a:picLocks noGrp="1" noChangeAspect="1"/>
          </p:cNvPicPr>
          <p:nvPr>
            <p:ph idx="1"/>
          </p:nvPr>
        </p:nvPicPr>
        <p:blipFill>
          <a:blip r:embed="rId2">
            <a:lum bright="-20000" contrast="40000"/>
          </a:blip>
          <a:stretch>
            <a:fillRect/>
          </a:stretch>
        </p:blipFill>
        <p:spPr>
          <a:xfrm>
            <a:off x="5976257" y="38100"/>
            <a:ext cx="6215743" cy="6781800"/>
          </a:xfrm>
        </p:spPr>
      </p:pic>
      <p:sp>
        <p:nvSpPr>
          <p:cNvPr id="6" name="Title 1">
            <a:extLst>
              <a:ext uri="{FF2B5EF4-FFF2-40B4-BE49-F238E27FC236}">
                <a16:creationId xmlns:a16="http://schemas.microsoft.com/office/drawing/2014/main" id="{67659EA9-B4D3-4A38-AE7C-CA1C15F4E420}"/>
              </a:ext>
            </a:extLst>
          </p:cNvPr>
          <p:cNvSpPr>
            <a:spLocks noGrp="1"/>
          </p:cNvSpPr>
          <p:nvPr>
            <p:ph type="title"/>
          </p:nvPr>
        </p:nvSpPr>
        <p:spPr>
          <a:xfrm>
            <a:off x="380395" y="217715"/>
            <a:ext cx="3473148" cy="544285"/>
          </a:xfrm>
        </p:spPr>
        <p:txBody>
          <a:bodyPr>
            <a:normAutofit/>
          </a:bodyPr>
          <a:lstStyle/>
          <a:p>
            <a:pPr algn="l"/>
            <a:r>
              <a:rPr lang="en-IN" sz="2000" dirty="0">
                <a:solidFill>
                  <a:srgbClr val="71FF11"/>
                </a:solidFill>
              </a:rPr>
              <a:t>Clinical features</a:t>
            </a:r>
          </a:p>
        </p:txBody>
      </p:sp>
      <p:sp>
        <p:nvSpPr>
          <p:cNvPr id="8" name="TextBox 7">
            <a:extLst>
              <a:ext uri="{FF2B5EF4-FFF2-40B4-BE49-F238E27FC236}">
                <a16:creationId xmlns:a16="http://schemas.microsoft.com/office/drawing/2014/main" id="{28077E99-0404-46B9-B849-BC99F4119446}"/>
              </a:ext>
            </a:extLst>
          </p:cNvPr>
          <p:cNvSpPr txBox="1"/>
          <p:nvPr/>
        </p:nvSpPr>
        <p:spPr>
          <a:xfrm>
            <a:off x="293310" y="762000"/>
            <a:ext cx="5410805" cy="5243680"/>
          </a:xfrm>
          <a:prstGeom prst="rect">
            <a:avLst/>
          </a:prstGeom>
          <a:noFill/>
        </p:spPr>
        <p:txBody>
          <a:bodyPr wrap="square">
            <a:spAutoFit/>
          </a:bodyPr>
          <a:lstStyle/>
          <a:p>
            <a:pPr marL="285750" indent="-285750" algn="just">
              <a:lnSpc>
                <a:spcPct val="150000"/>
              </a:lnSpc>
              <a:spcAft>
                <a:spcPts val="1200"/>
              </a:spcAft>
              <a:buFont typeface="Arial" panose="020B0604020202020204" pitchFamily="34" charset="0"/>
              <a:buChar char="•"/>
            </a:pPr>
            <a:r>
              <a:rPr lang="en-IN" sz="1600" dirty="0">
                <a:latin typeface="Bahnschrift" panose="020B0502040204020203" pitchFamily="34" charset="0"/>
              </a:rPr>
              <a:t>Generally nonspecific.</a:t>
            </a:r>
          </a:p>
          <a:p>
            <a:pPr marL="285750" indent="-285750" algn="just">
              <a:lnSpc>
                <a:spcPct val="150000"/>
              </a:lnSpc>
              <a:spcAft>
                <a:spcPts val="1200"/>
              </a:spcAft>
              <a:buFont typeface="Arial" panose="020B0604020202020204" pitchFamily="34" charset="0"/>
              <a:buChar char="•"/>
            </a:pPr>
            <a:r>
              <a:rPr lang="en-IN" sz="1600" dirty="0">
                <a:latin typeface="Bahnschrift" panose="020B0502040204020203" pitchFamily="34" charset="0"/>
              </a:rPr>
              <a:t>Progressive shortness of breath, which is particularly marked during exercise.</a:t>
            </a:r>
          </a:p>
          <a:p>
            <a:pPr marL="285750" indent="-285750" algn="just">
              <a:lnSpc>
                <a:spcPct val="150000"/>
              </a:lnSpc>
              <a:spcAft>
                <a:spcPts val="1200"/>
              </a:spcAft>
              <a:buFont typeface="Arial" panose="020B0604020202020204" pitchFamily="34" charset="0"/>
              <a:buChar char="•"/>
            </a:pPr>
            <a:r>
              <a:rPr lang="en-IN" sz="1600" dirty="0">
                <a:latin typeface="Bahnschrift" panose="020B0502040204020203" pitchFamily="34" charset="0"/>
              </a:rPr>
              <a:t>Syncopal episodes, presumably related to cardiac arrhythmias</a:t>
            </a:r>
          </a:p>
          <a:p>
            <a:pPr marL="285750" indent="-285750" algn="just">
              <a:lnSpc>
                <a:spcPct val="150000"/>
              </a:lnSpc>
              <a:spcAft>
                <a:spcPts val="1200"/>
              </a:spcAft>
              <a:buFont typeface="Arial" panose="020B0604020202020204" pitchFamily="34" charset="0"/>
              <a:buChar char="•"/>
            </a:pPr>
            <a:r>
              <a:rPr lang="en-IN" sz="1600" dirty="0">
                <a:latin typeface="Bahnschrift" panose="020B0502040204020203" pitchFamily="34" charset="0"/>
              </a:rPr>
              <a:t>Chest pain as a sign of right-sided cardiac ischemia and is seen late in the course in those who develop </a:t>
            </a:r>
            <a:r>
              <a:rPr lang="en-IN" sz="1600" dirty="0" err="1">
                <a:latin typeface="Bahnschrift" panose="020B0502040204020203" pitchFamily="34" charset="0"/>
              </a:rPr>
              <a:t>cor</a:t>
            </a:r>
            <a:r>
              <a:rPr lang="en-IN" sz="1600" dirty="0">
                <a:latin typeface="Bahnschrift" panose="020B0502040204020203" pitchFamily="34" charset="0"/>
              </a:rPr>
              <a:t> pulmonale</a:t>
            </a:r>
          </a:p>
          <a:p>
            <a:pPr marL="285750" indent="-285750" algn="just">
              <a:lnSpc>
                <a:spcPct val="150000"/>
              </a:lnSpc>
              <a:spcAft>
                <a:spcPts val="1200"/>
              </a:spcAft>
              <a:buFont typeface="Arial" panose="020B0604020202020204" pitchFamily="34" charset="0"/>
              <a:buChar char="•"/>
            </a:pPr>
            <a:r>
              <a:rPr lang="en-IN" sz="1600" dirty="0">
                <a:latin typeface="Bahnschrift" panose="020B0502040204020203" pitchFamily="34" charset="0"/>
              </a:rPr>
              <a:t>Abdominal discomfort as a sign of right-sided heart failure with progressive liver congestion.</a:t>
            </a:r>
          </a:p>
          <a:p>
            <a:pPr marL="285750" indent="-285750" algn="just">
              <a:lnSpc>
                <a:spcPct val="150000"/>
              </a:lnSpc>
              <a:spcAft>
                <a:spcPts val="1200"/>
              </a:spcAft>
              <a:buFont typeface="Arial" panose="020B0604020202020204" pitchFamily="34" charset="0"/>
              <a:buChar char="•"/>
            </a:pPr>
            <a:r>
              <a:rPr lang="en-IN" sz="1600" dirty="0">
                <a:latin typeface="Bahnschrift" panose="020B0502040204020203" pitchFamily="34" charset="0"/>
              </a:rPr>
              <a:t>Features associated with cardiac valvular lesions, predominately on the left side of the heart.</a:t>
            </a:r>
          </a:p>
        </p:txBody>
      </p:sp>
    </p:spTree>
    <p:extLst>
      <p:ext uri="{BB962C8B-B14F-4D97-AF65-F5344CB8AC3E}">
        <p14:creationId xmlns:p14="http://schemas.microsoft.com/office/powerpoint/2010/main" val="9372164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Damask</Template>
  <TotalTime>1054</TotalTime>
  <Words>2212</Words>
  <Application>Microsoft Office PowerPoint</Application>
  <PresentationFormat>Widescreen</PresentationFormat>
  <Paragraphs>270</Paragraphs>
  <Slides>43</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Arial Rounded MT Bold</vt:lpstr>
      <vt:lpstr>Bahnschrift</vt:lpstr>
      <vt:lpstr>Bookman Old Style</vt:lpstr>
      <vt:lpstr>Calibri</vt:lpstr>
      <vt:lpstr>Cambria Math</vt:lpstr>
      <vt:lpstr>nunito_sansregular</vt:lpstr>
      <vt:lpstr>Rockwell</vt:lpstr>
      <vt:lpstr>Wingdings</vt:lpstr>
      <vt:lpstr>Damask</vt:lpstr>
      <vt:lpstr>ECHOCARDIOGRAPHIC ASSESSMENT OF PAH</vt:lpstr>
      <vt:lpstr>Echocardiographic assessment of PAH - OVERVIEW</vt:lpstr>
      <vt:lpstr>Definition</vt:lpstr>
      <vt:lpstr>classification</vt:lpstr>
      <vt:lpstr>PowerPoint Presentation</vt:lpstr>
      <vt:lpstr>pathophysiology</vt:lpstr>
      <vt:lpstr>pathophysiology</vt:lpstr>
      <vt:lpstr>pathophysiology</vt:lpstr>
      <vt:lpstr>Clinical features</vt:lpstr>
      <vt:lpstr>diagnosis</vt:lpstr>
      <vt:lpstr>When to suspect and screen for pah?</vt:lpstr>
      <vt:lpstr>When to suspect and screen for pah?</vt:lpstr>
      <vt:lpstr>When to suspect and screen for pah?</vt:lpstr>
      <vt:lpstr>PowerPoint Presentation</vt:lpstr>
      <vt:lpstr>Ra enlargement</vt:lpstr>
      <vt:lpstr>PowerPoint Presentation</vt:lpstr>
      <vt:lpstr>PowerPoint Presentation</vt:lpstr>
      <vt:lpstr>Estimation of pa pressure using echo</vt:lpstr>
      <vt:lpstr>Estimation of pa pressure using echo</vt:lpstr>
      <vt:lpstr>Tr vti Tricuspid regurgitation velocity time integral</vt:lpstr>
      <vt:lpstr>Estimation of pa pressure using echo</vt:lpstr>
      <vt:lpstr>Estimation of pa pressure using echo  RA pressure using ivc</vt:lpstr>
      <vt:lpstr>Rv in pah - morphology</vt:lpstr>
      <vt:lpstr>Rv in pah - morphology</vt:lpstr>
      <vt:lpstr>Rv in pah - morphology</vt:lpstr>
      <vt:lpstr>Left ventricle in pah</vt:lpstr>
      <vt:lpstr>Rv in pah - function</vt:lpstr>
      <vt:lpstr>Rv in pah - function</vt:lpstr>
      <vt:lpstr>Rv in pah - function</vt:lpstr>
      <vt:lpstr>Rv in pah - function</vt:lpstr>
      <vt:lpstr>Rv in pah - function</vt:lpstr>
      <vt:lpstr>Rv in pah - function</vt:lpstr>
      <vt:lpstr>PowerPoint Presentation</vt:lpstr>
      <vt:lpstr>Rv in pah - function</vt:lpstr>
      <vt:lpstr>PowerPoint Presentation</vt:lpstr>
      <vt:lpstr>Prognostic and risk determinants in pah</vt:lpstr>
      <vt:lpstr>Role of echo in determining types of ph group</vt:lpstr>
      <vt:lpstr>Role of echo in determining types of ph group</vt:lpstr>
      <vt:lpstr>Treatment</vt:lpstr>
      <vt:lpstr>Treatment</vt:lpstr>
      <vt:lpstr>PowerPoint Presentation</vt:lpstr>
      <vt:lpstr>Echocardiographic assessment of PAH – 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ECHOCARDIOGRAPHIC ASSESSMENT OF PAH</dc:title>
  <dc:creator>Dr Abhishek Kumar</dc:creator>
  <cp:lastModifiedBy>Dr Abhishek Kumar</cp:lastModifiedBy>
  <cp:revision>76</cp:revision>
  <dcterms:created xsi:type="dcterms:W3CDTF">2020-09-25T08:08:10Z</dcterms:created>
  <dcterms:modified xsi:type="dcterms:W3CDTF">2020-09-26T06:40:38Z</dcterms:modified>
</cp:coreProperties>
</file>